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51.png" ContentType="image/png"/>
  <Override PartName="/ppt/media/image9.jpeg" ContentType="image/jpeg"/>
  <Override PartName="/ppt/media/image3.png" ContentType="image/png"/>
  <Override PartName="/ppt/media/image28.png" ContentType="image/png"/>
  <Override PartName="/ppt/media/image1.jpeg" ContentType="image/jpe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29.png" ContentType="image/png"/>
  <Override PartName="/ppt/media/image14.jpeg" ContentType="image/jpeg"/>
  <Override PartName="/ppt/media/image15.png" ContentType="image/png"/>
  <Override PartName="/ppt/media/image16.png" ContentType="image/png"/>
  <Override PartName="/ppt/media/image24.jpeg" ContentType="image/jpeg"/>
  <Override PartName="/ppt/media/image17.png" ContentType="image/png"/>
  <Override PartName="/ppt/media/image18.png" ContentType="image/png"/>
  <Override PartName="/ppt/media/image22.png" ContentType="image/png"/>
  <Override PartName="/ppt/media/image19.jpeg" ContentType="image/jpeg"/>
  <Override PartName="/ppt/media/image20.png" ContentType="image/png"/>
  <Override PartName="/ppt/media/image21.png" ContentType="image/png"/>
  <Override PartName="/ppt/media/image23.png" ContentType="image/png"/>
  <Override PartName="/ppt/media/image25.png" ContentType="image/png"/>
  <Override PartName="/ppt/media/image26.png" ContentType="image/png"/>
  <Override PartName="/ppt/media/image27.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2.png" ContentType="image/png"/>
  <Override PartName="/ppt/media/image53.png" ContentType="image/png"/>
  <Override PartName="/ppt/media/image54.png" ContentType="image/png"/>
  <Override PartName="/ppt/media/image55.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1" name="PlaceHolder 2"/>
          <p:cNvSpPr>
            <a:spLocks noGrp="1"/>
          </p:cNvSpPr>
          <p:nvPr>
            <p:ph type="subTitle"/>
          </p:nvPr>
        </p:nvSpPr>
        <p:spPr>
          <a:xfrm>
            <a:off x="609480" y="1604520"/>
            <a:ext cx="10972080" cy="3976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3"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240"/>
            <a:ext cx="10972080" cy="5309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 name="PlaceHolder 2"/>
          <p:cNvSpPr>
            <a:spLocks noGrp="1"/>
          </p:cNvSpPr>
          <p:nvPr>
            <p:ph type="subTitle"/>
          </p:nvPr>
        </p:nvSpPr>
        <p:spPr>
          <a:xfrm>
            <a:off x="609480" y="1604520"/>
            <a:ext cx="10972080" cy="3976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2"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4"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5"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2" name="PlaceHolder 2"/>
          <p:cNvSpPr>
            <a:spLocks noGrp="1"/>
          </p:cNvSpPr>
          <p:nvPr>
            <p:ph type="subTitle"/>
          </p:nvPr>
        </p:nvSpPr>
        <p:spPr>
          <a:xfrm>
            <a:off x="609480" y="1604520"/>
            <a:ext cx="10972080" cy="3976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4"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09480" y="273240"/>
            <a:ext cx="10972080" cy="5309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5"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3"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4"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2"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5"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6"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3" name="PlaceHolder 2"/>
          <p:cNvSpPr>
            <a:spLocks noGrp="1"/>
          </p:cNvSpPr>
          <p:nvPr>
            <p:ph type="subTitle"/>
          </p:nvPr>
        </p:nvSpPr>
        <p:spPr>
          <a:xfrm>
            <a:off x="609480" y="1604520"/>
            <a:ext cx="10972080" cy="3976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5"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5"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6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09480" y="273240"/>
            <a:ext cx="10972080" cy="5309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1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2"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4"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2"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3"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4"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5"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6"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7"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4" name="PlaceHolder 2"/>
          <p:cNvSpPr>
            <a:spLocks noGrp="1"/>
          </p:cNvSpPr>
          <p:nvPr>
            <p:ph type="subTitle"/>
          </p:nvPr>
        </p:nvSpPr>
        <p:spPr>
          <a:xfrm>
            <a:off x="609480" y="1604520"/>
            <a:ext cx="10972080" cy="3976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6"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8"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219"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609480" y="273240"/>
            <a:ext cx="10972080" cy="5309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4"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2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3"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5"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6"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240"/>
            <a:ext cx="10972080" cy="5309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3"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4"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5"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6"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7"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8"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240"/>
            <a:ext cx="10972080" cy="11451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17" descr=""/>
          <p:cNvPicPr/>
          <p:nvPr/>
        </p:nvPicPr>
        <p:blipFill>
          <a:blip r:embed="rId3"/>
          <a:stretch/>
        </p:blipFill>
        <p:spPr>
          <a:xfrm>
            <a:off x="2831760" y="2105280"/>
            <a:ext cx="9359280" cy="4751640"/>
          </a:xfrm>
          <a:prstGeom prst="rect">
            <a:avLst/>
          </a:prstGeom>
          <a:ln w="12600">
            <a:noFill/>
          </a:ln>
        </p:spPr>
      </p:pic>
      <p:pic>
        <p:nvPicPr>
          <p:cNvPr id="1" name="Picture 14" descr=""/>
          <p:cNvPicPr/>
          <p:nvPr/>
        </p:nvPicPr>
        <p:blipFill>
          <a:blip r:embed="rId4"/>
          <a:stretch/>
        </p:blipFill>
        <p:spPr>
          <a:xfrm>
            <a:off x="0" y="0"/>
            <a:ext cx="12188880" cy="6856920"/>
          </a:xfrm>
          <a:prstGeom prst="rect">
            <a:avLst/>
          </a:prstGeom>
          <a:ln w="12600">
            <a:noFill/>
          </a:ln>
        </p:spPr>
      </p:pic>
      <p:sp>
        <p:nvSpPr>
          <p:cNvPr id="2" name="CustomShape 1"/>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3" name="CustomShape 2"/>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4" name="CustomShape 3"/>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5" name="CustomShape 4"/>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6" name="CustomShape 5"/>
          <p:cNvSpPr/>
          <p:nvPr/>
        </p:nvSpPr>
        <p:spPr>
          <a:xfrm>
            <a:off x="2191320" y="3262680"/>
            <a:ext cx="414720" cy="455400"/>
          </a:xfrm>
          <a:prstGeom prst="rect">
            <a:avLst/>
          </a:prstGeom>
          <a:noFill/>
          <a:ln w="12600">
            <a:noFill/>
          </a:ln>
        </p:spPr>
        <p:style>
          <a:lnRef idx="0"/>
          <a:fillRef idx="0"/>
          <a:effectRef idx="0"/>
          <a:fontRef idx="minor"/>
        </p:style>
        <p:txBody>
          <a:bodyPr lIns="45000" rIns="45000" tIns="45000" bIns="45000">
            <a:spAutoFit/>
          </a:bodyPr>
          <a:p>
            <a:pPr algn="r">
              <a:lnSpc>
                <a:spcPct val="100000"/>
              </a:lnSpc>
            </a:pPr>
            <a:r>
              <a:rPr b="0" lang="en-US" sz="2400" spc="-1" strike="noStrike">
                <a:solidFill>
                  <a:srgbClr val="8ec0c1"/>
                </a:solidFill>
                <a:latin typeface="Wingdings 3"/>
                <a:ea typeface="Wingdings 3"/>
              </a:rPr>
              <a:t></a:t>
            </a:r>
            <a:endParaRPr b="0" lang="en-US" sz="2400" spc="-1" strike="noStrike">
              <a:latin typeface="Arial"/>
            </a:endParaRPr>
          </a:p>
        </p:txBody>
      </p:sp>
      <p:sp>
        <p:nvSpPr>
          <p:cNvPr id="7" name="PlaceHolder 6"/>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 name="PlaceHolder 7"/>
          <p:cNvSpPr>
            <a:spLocks noGrp="1"/>
          </p:cNvSpPr>
          <p:nvPr>
            <p:ph type="body"/>
          </p:nvPr>
        </p:nvSpPr>
        <p:spPr>
          <a:xfrm>
            <a:off x="609480" y="1604520"/>
            <a:ext cx="10972080" cy="3976920"/>
          </a:xfrm>
          <a:prstGeom prst="rect">
            <a:avLst/>
          </a:prstGeom>
        </p:spPr>
        <p:txBody>
          <a:bodyPr lIns="0" rIns="0" tIns="0" bIns="0" anchor="ctr">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5" name="Picture 17" descr=""/>
          <p:cNvPicPr/>
          <p:nvPr/>
        </p:nvPicPr>
        <p:blipFill>
          <a:blip r:embed="rId3"/>
          <a:stretch/>
        </p:blipFill>
        <p:spPr>
          <a:xfrm>
            <a:off x="2831760" y="2105280"/>
            <a:ext cx="9359280" cy="4751640"/>
          </a:xfrm>
          <a:prstGeom prst="rect">
            <a:avLst/>
          </a:prstGeom>
          <a:ln w="12600">
            <a:noFill/>
          </a:ln>
        </p:spPr>
      </p:pic>
      <p:pic>
        <p:nvPicPr>
          <p:cNvPr id="46" name="Picture 14" descr=""/>
          <p:cNvPicPr/>
          <p:nvPr/>
        </p:nvPicPr>
        <p:blipFill>
          <a:blip r:embed="rId4"/>
          <a:stretch/>
        </p:blipFill>
        <p:spPr>
          <a:xfrm>
            <a:off x="0" y="0"/>
            <a:ext cx="12188880" cy="6856920"/>
          </a:xfrm>
          <a:prstGeom prst="rect">
            <a:avLst/>
          </a:prstGeom>
          <a:ln w="12600">
            <a:noFill/>
          </a:ln>
        </p:spPr>
      </p:pic>
      <p:sp>
        <p:nvSpPr>
          <p:cNvPr id="47" name="CustomShape 1" hidden="1"/>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48" name="CustomShape 2" hidden="1"/>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49" name="CustomShape 3" hidden="1"/>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50" name="CustomShape 4" hidden="1"/>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51" name="CustomShape 5" hidden="1"/>
          <p:cNvSpPr/>
          <p:nvPr/>
        </p:nvSpPr>
        <p:spPr>
          <a:xfrm>
            <a:off x="2191320" y="3262680"/>
            <a:ext cx="414720" cy="455400"/>
          </a:xfrm>
          <a:prstGeom prst="rect">
            <a:avLst/>
          </a:prstGeom>
          <a:noFill/>
          <a:ln w="12600">
            <a:noFill/>
          </a:ln>
        </p:spPr>
        <p:style>
          <a:lnRef idx="0"/>
          <a:fillRef idx="0"/>
          <a:effectRef idx="0"/>
          <a:fontRef idx="minor"/>
        </p:style>
        <p:txBody>
          <a:bodyPr lIns="45000" rIns="45000" tIns="45000" bIns="45000">
            <a:spAutoFit/>
          </a:bodyPr>
          <a:p>
            <a:pPr algn="r">
              <a:lnSpc>
                <a:spcPct val="100000"/>
              </a:lnSpc>
            </a:pPr>
            <a:r>
              <a:rPr b="0" lang="en-US" sz="2400" spc="-1" strike="noStrike">
                <a:solidFill>
                  <a:srgbClr val="8ec0c1"/>
                </a:solidFill>
                <a:latin typeface="Wingdings 3"/>
                <a:ea typeface="Wingdings 3"/>
              </a:rPr>
              <a:t></a:t>
            </a:r>
            <a:endParaRPr b="0" lang="en-US" sz="2400" spc="-1" strike="noStrike">
              <a:latin typeface="Arial"/>
            </a:endParaRPr>
          </a:p>
        </p:txBody>
      </p:sp>
      <p:pic>
        <p:nvPicPr>
          <p:cNvPr id="52" name="Picture 17" descr=""/>
          <p:cNvPicPr/>
          <p:nvPr/>
        </p:nvPicPr>
        <p:blipFill>
          <a:blip r:embed="rId5"/>
          <a:stretch/>
        </p:blipFill>
        <p:spPr>
          <a:xfrm>
            <a:off x="2831760" y="2105280"/>
            <a:ext cx="9359280" cy="4751640"/>
          </a:xfrm>
          <a:prstGeom prst="rect">
            <a:avLst/>
          </a:prstGeom>
          <a:ln w="12600">
            <a:noFill/>
          </a:ln>
        </p:spPr>
      </p:pic>
      <p:pic>
        <p:nvPicPr>
          <p:cNvPr id="53" name="Picture 14" descr=""/>
          <p:cNvPicPr/>
          <p:nvPr/>
        </p:nvPicPr>
        <p:blipFill>
          <a:blip r:embed="rId6"/>
          <a:stretch/>
        </p:blipFill>
        <p:spPr>
          <a:xfrm>
            <a:off x="0" y="0"/>
            <a:ext cx="12188880" cy="6856920"/>
          </a:xfrm>
          <a:prstGeom prst="rect">
            <a:avLst/>
          </a:prstGeom>
          <a:ln w="12600">
            <a:noFill/>
          </a:ln>
        </p:spPr>
      </p:pic>
      <p:sp>
        <p:nvSpPr>
          <p:cNvPr id="54" name="CustomShape 6"/>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55" name="CustomShape 7"/>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56" name="CustomShape 8"/>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57" name="CustomShape 9"/>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58" name="PlaceHolder 10"/>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9" name="PlaceHolder 11"/>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96" name="Picture 17" descr=""/>
          <p:cNvPicPr/>
          <p:nvPr/>
        </p:nvPicPr>
        <p:blipFill>
          <a:blip r:embed="rId3"/>
          <a:stretch/>
        </p:blipFill>
        <p:spPr>
          <a:xfrm>
            <a:off x="2831760" y="2105280"/>
            <a:ext cx="9359280" cy="4751640"/>
          </a:xfrm>
          <a:prstGeom prst="rect">
            <a:avLst/>
          </a:prstGeom>
          <a:ln w="12600">
            <a:noFill/>
          </a:ln>
        </p:spPr>
      </p:pic>
      <p:pic>
        <p:nvPicPr>
          <p:cNvPr id="97" name="Picture 14" descr=""/>
          <p:cNvPicPr/>
          <p:nvPr/>
        </p:nvPicPr>
        <p:blipFill>
          <a:blip r:embed="rId4"/>
          <a:stretch/>
        </p:blipFill>
        <p:spPr>
          <a:xfrm>
            <a:off x="0" y="0"/>
            <a:ext cx="12188880" cy="6856920"/>
          </a:xfrm>
          <a:prstGeom prst="rect">
            <a:avLst/>
          </a:prstGeom>
          <a:ln w="12600">
            <a:noFill/>
          </a:ln>
        </p:spPr>
      </p:pic>
      <p:sp>
        <p:nvSpPr>
          <p:cNvPr id="98" name="CustomShape 1" hidden="1"/>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99" name="CustomShape 2" hidden="1"/>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100" name="CustomShape 3" hidden="1"/>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101" name="CustomShape 4" hidden="1"/>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102" name="CustomShape 5" hidden="1"/>
          <p:cNvSpPr/>
          <p:nvPr/>
        </p:nvSpPr>
        <p:spPr>
          <a:xfrm>
            <a:off x="2191320" y="3262680"/>
            <a:ext cx="414720" cy="455400"/>
          </a:xfrm>
          <a:prstGeom prst="rect">
            <a:avLst/>
          </a:prstGeom>
          <a:noFill/>
          <a:ln w="12600">
            <a:noFill/>
          </a:ln>
        </p:spPr>
        <p:style>
          <a:lnRef idx="0"/>
          <a:fillRef idx="0"/>
          <a:effectRef idx="0"/>
          <a:fontRef idx="minor"/>
        </p:style>
        <p:txBody>
          <a:bodyPr lIns="45000" rIns="45000" tIns="45000" bIns="45000">
            <a:spAutoFit/>
          </a:bodyPr>
          <a:p>
            <a:pPr algn="r">
              <a:lnSpc>
                <a:spcPct val="100000"/>
              </a:lnSpc>
            </a:pPr>
            <a:r>
              <a:rPr b="0" lang="en-US" sz="2400" spc="-1" strike="noStrike">
                <a:solidFill>
                  <a:srgbClr val="8ec0c1"/>
                </a:solidFill>
                <a:latin typeface="Wingdings 3"/>
                <a:ea typeface="Wingdings 3"/>
              </a:rPr>
              <a:t></a:t>
            </a:r>
            <a:endParaRPr b="0" lang="en-US" sz="2400" spc="-1" strike="noStrike">
              <a:latin typeface="Arial"/>
            </a:endParaRPr>
          </a:p>
        </p:txBody>
      </p:sp>
      <p:pic>
        <p:nvPicPr>
          <p:cNvPr id="103" name="Picture 17" descr=""/>
          <p:cNvPicPr/>
          <p:nvPr/>
        </p:nvPicPr>
        <p:blipFill>
          <a:blip r:embed="rId5"/>
          <a:stretch/>
        </p:blipFill>
        <p:spPr>
          <a:xfrm>
            <a:off x="2831760" y="2105280"/>
            <a:ext cx="9359280" cy="4751640"/>
          </a:xfrm>
          <a:prstGeom prst="rect">
            <a:avLst/>
          </a:prstGeom>
          <a:ln w="12600">
            <a:noFill/>
          </a:ln>
        </p:spPr>
      </p:pic>
      <p:pic>
        <p:nvPicPr>
          <p:cNvPr id="104" name="Picture 14" descr=""/>
          <p:cNvPicPr/>
          <p:nvPr/>
        </p:nvPicPr>
        <p:blipFill>
          <a:blip r:embed="rId6"/>
          <a:stretch/>
        </p:blipFill>
        <p:spPr>
          <a:xfrm>
            <a:off x="0" y="0"/>
            <a:ext cx="12188880" cy="6856920"/>
          </a:xfrm>
          <a:prstGeom prst="rect">
            <a:avLst/>
          </a:prstGeom>
          <a:ln w="12600">
            <a:noFill/>
          </a:ln>
        </p:spPr>
      </p:pic>
      <p:sp>
        <p:nvSpPr>
          <p:cNvPr id="105" name="CustomShape 6"/>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106" name="CustomShape 7"/>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107" name="CustomShape 8"/>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108" name="CustomShape 9"/>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109" name="PlaceHolder 10"/>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0" name="PlaceHolder 11"/>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47" name="Picture 17" descr=""/>
          <p:cNvPicPr/>
          <p:nvPr/>
        </p:nvPicPr>
        <p:blipFill>
          <a:blip r:embed="rId3"/>
          <a:stretch/>
        </p:blipFill>
        <p:spPr>
          <a:xfrm>
            <a:off x="2831760" y="2105280"/>
            <a:ext cx="9359280" cy="4751640"/>
          </a:xfrm>
          <a:prstGeom prst="rect">
            <a:avLst/>
          </a:prstGeom>
          <a:ln w="12600">
            <a:noFill/>
          </a:ln>
        </p:spPr>
      </p:pic>
      <p:pic>
        <p:nvPicPr>
          <p:cNvPr id="148" name="Picture 14" descr=""/>
          <p:cNvPicPr/>
          <p:nvPr/>
        </p:nvPicPr>
        <p:blipFill>
          <a:blip r:embed="rId4"/>
          <a:stretch/>
        </p:blipFill>
        <p:spPr>
          <a:xfrm>
            <a:off x="0" y="0"/>
            <a:ext cx="12188880" cy="6856920"/>
          </a:xfrm>
          <a:prstGeom prst="rect">
            <a:avLst/>
          </a:prstGeom>
          <a:ln w="12600">
            <a:noFill/>
          </a:ln>
        </p:spPr>
      </p:pic>
      <p:sp>
        <p:nvSpPr>
          <p:cNvPr id="149" name="CustomShape 1" hidden="1"/>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150" name="CustomShape 2" hidden="1"/>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151" name="CustomShape 3" hidden="1"/>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152" name="CustomShape 4" hidden="1"/>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153" name="CustomShape 5" hidden="1"/>
          <p:cNvSpPr/>
          <p:nvPr/>
        </p:nvSpPr>
        <p:spPr>
          <a:xfrm>
            <a:off x="2191320" y="3262680"/>
            <a:ext cx="414720" cy="455400"/>
          </a:xfrm>
          <a:prstGeom prst="rect">
            <a:avLst/>
          </a:prstGeom>
          <a:noFill/>
          <a:ln w="12600">
            <a:noFill/>
          </a:ln>
        </p:spPr>
        <p:style>
          <a:lnRef idx="0"/>
          <a:fillRef idx="0"/>
          <a:effectRef idx="0"/>
          <a:fontRef idx="minor"/>
        </p:style>
        <p:txBody>
          <a:bodyPr lIns="45000" rIns="45000" tIns="45000" bIns="45000">
            <a:spAutoFit/>
          </a:bodyPr>
          <a:p>
            <a:pPr algn="r">
              <a:lnSpc>
                <a:spcPct val="100000"/>
              </a:lnSpc>
            </a:pPr>
            <a:r>
              <a:rPr b="0" lang="en-US" sz="2400" spc="-1" strike="noStrike">
                <a:solidFill>
                  <a:srgbClr val="8ec0c1"/>
                </a:solidFill>
                <a:latin typeface="Wingdings 3"/>
                <a:ea typeface="Wingdings 3"/>
              </a:rPr>
              <a:t></a:t>
            </a:r>
            <a:endParaRPr b="0" lang="en-US" sz="2400" spc="-1" strike="noStrike">
              <a:latin typeface="Arial"/>
            </a:endParaRPr>
          </a:p>
        </p:txBody>
      </p:sp>
      <p:pic>
        <p:nvPicPr>
          <p:cNvPr id="154" name="Picture 17" descr=""/>
          <p:cNvPicPr/>
          <p:nvPr/>
        </p:nvPicPr>
        <p:blipFill>
          <a:blip r:embed="rId5"/>
          <a:stretch/>
        </p:blipFill>
        <p:spPr>
          <a:xfrm>
            <a:off x="2831760" y="2105280"/>
            <a:ext cx="9359280" cy="4751640"/>
          </a:xfrm>
          <a:prstGeom prst="rect">
            <a:avLst/>
          </a:prstGeom>
          <a:ln w="12600">
            <a:noFill/>
          </a:ln>
        </p:spPr>
      </p:pic>
      <p:pic>
        <p:nvPicPr>
          <p:cNvPr id="155" name="Picture 14" descr=""/>
          <p:cNvPicPr/>
          <p:nvPr/>
        </p:nvPicPr>
        <p:blipFill>
          <a:blip r:embed="rId6"/>
          <a:stretch/>
        </p:blipFill>
        <p:spPr>
          <a:xfrm>
            <a:off x="0" y="0"/>
            <a:ext cx="12188880" cy="6856920"/>
          </a:xfrm>
          <a:prstGeom prst="rect">
            <a:avLst/>
          </a:prstGeom>
          <a:ln w="12600">
            <a:noFill/>
          </a:ln>
        </p:spPr>
      </p:pic>
      <p:sp>
        <p:nvSpPr>
          <p:cNvPr id="156" name="CustomShape 6"/>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157" name="CustomShape 7"/>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158" name="CustomShape 8"/>
          <p:cNvSpPr/>
          <p:nvPr/>
        </p:nvSpPr>
        <p:spPr>
          <a:xfrm>
            <a:off x="1004400" y="0"/>
            <a:ext cx="10371240" cy="6856920"/>
          </a:xfrm>
          <a:prstGeom prst="rect">
            <a:avLst/>
          </a:prstGeom>
          <a:solidFill>
            <a:srgbClr val="c5faeb">
              <a:alpha val="92000"/>
            </a:srgbClr>
          </a:solidFill>
          <a:ln w="12600">
            <a:noFill/>
          </a:ln>
        </p:spPr>
        <p:style>
          <a:lnRef idx="0"/>
          <a:fillRef idx="0"/>
          <a:effectRef idx="0"/>
          <a:fontRef idx="minor"/>
        </p:style>
      </p:sp>
      <p:sp>
        <p:nvSpPr>
          <p:cNvPr id="159" name="CustomShape 9"/>
          <p:cNvSpPr/>
          <p:nvPr/>
        </p:nvSpPr>
        <p:spPr>
          <a:xfrm>
            <a:off x="11377440" y="0"/>
            <a:ext cx="26280" cy="6856920"/>
          </a:xfrm>
          <a:prstGeom prst="rect">
            <a:avLst/>
          </a:prstGeom>
          <a:solidFill>
            <a:schemeClr val="accent6"/>
          </a:solidFill>
          <a:ln w="12600">
            <a:noFill/>
          </a:ln>
        </p:spPr>
        <p:style>
          <a:lnRef idx="0"/>
          <a:fillRef idx="0"/>
          <a:effectRef idx="0"/>
          <a:fontRef idx="minor"/>
        </p:style>
      </p:sp>
      <p:sp>
        <p:nvSpPr>
          <p:cNvPr id="160" name="PlaceHolder 10"/>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61" name="PlaceHolder 11"/>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98" name="Picture 17" descr=""/>
          <p:cNvPicPr/>
          <p:nvPr/>
        </p:nvPicPr>
        <p:blipFill>
          <a:blip r:embed="rId3"/>
          <a:stretch/>
        </p:blipFill>
        <p:spPr>
          <a:xfrm>
            <a:off x="2831760" y="2105280"/>
            <a:ext cx="9359280" cy="4751640"/>
          </a:xfrm>
          <a:prstGeom prst="rect">
            <a:avLst/>
          </a:prstGeom>
          <a:ln w="12600">
            <a:noFill/>
          </a:ln>
        </p:spPr>
      </p:pic>
      <p:pic>
        <p:nvPicPr>
          <p:cNvPr id="199" name="Picture 14" descr=""/>
          <p:cNvPicPr/>
          <p:nvPr/>
        </p:nvPicPr>
        <p:blipFill>
          <a:blip r:embed="rId4"/>
          <a:stretch/>
        </p:blipFill>
        <p:spPr>
          <a:xfrm>
            <a:off x="0" y="0"/>
            <a:ext cx="12188880" cy="6856920"/>
          </a:xfrm>
          <a:prstGeom prst="rect">
            <a:avLst/>
          </a:prstGeom>
          <a:ln w="12600">
            <a:noFill/>
          </a:ln>
        </p:spPr>
      </p:pic>
      <p:sp>
        <p:nvSpPr>
          <p:cNvPr id="200" name="CustomShape 1" hidden="1"/>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201" name="CustomShape 2" hidden="1"/>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202" name="CustomShape 3" hidden="1"/>
          <p:cNvSpPr/>
          <p:nvPr/>
        </p:nvSpPr>
        <p:spPr>
          <a:xfrm>
            <a:off x="1007640" y="0"/>
            <a:ext cx="7933320" cy="6856920"/>
          </a:xfrm>
          <a:prstGeom prst="rect">
            <a:avLst/>
          </a:prstGeom>
          <a:solidFill>
            <a:srgbClr val="c5faeb">
              <a:alpha val="92000"/>
            </a:srgbClr>
          </a:solidFill>
          <a:ln w="12600">
            <a:noFill/>
          </a:ln>
        </p:spPr>
        <p:style>
          <a:lnRef idx="0"/>
          <a:fillRef idx="0"/>
          <a:effectRef idx="0"/>
          <a:fontRef idx="minor"/>
        </p:style>
      </p:sp>
      <p:sp>
        <p:nvSpPr>
          <p:cNvPr id="203" name="CustomShape 4" hidden="1"/>
          <p:cNvSpPr/>
          <p:nvPr/>
        </p:nvSpPr>
        <p:spPr>
          <a:xfrm>
            <a:off x="8942040" y="0"/>
            <a:ext cx="26280" cy="6856920"/>
          </a:xfrm>
          <a:prstGeom prst="rect">
            <a:avLst/>
          </a:prstGeom>
          <a:solidFill>
            <a:schemeClr val="accent6"/>
          </a:solidFill>
          <a:ln w="12600">
            <a:noFill/>
          </a:ln>
        </p:spPr>
        <p:style>
          <a:lnRef idx="0"/>
          <a:fillRef idx="0"/>
          <a:effectRef idx="0"/>
          <a:fontRef idx="minor"/>
        </p:style>
      </p:sp>
      <p:sp>
        <p:nvSpPr>
          <p:cNvPr id="204" name="CustomShape 5" hidden="1"/>
          <p:cNvSpPr/>
          <p:nvPr/>
        </p:nvSpPr>
        <p:spPr>
          <a:xfrm>
            <a:off x="2191320" y="3262680"/>
            <a:ext cx="414720" cy="455400"/>
          </a:xfrm>
          <a:prstGeom prst="rect">
            <a:avLst/>
          </a:prstGeom>
          <a:noFill/>
          <a:ln w="12600">
            <a:noFill/>
          </a:ln>
        </p:spPr>
        <p:style>
          <a:lnRef idx="0"/>
          <a:fillRef idx="0"/>
          <a:effectRef idx="0"/>
          <a:fontRef idx="minor"/>
        </p:style>
        <p:txBody>
          <a:bodyPr lIns="45000" rIns="45000" tIns="45000" bIns="45000">
            <a:spAutoFit/>
          </a:bodyPr>
          <a:p>
            <a:pPr algn="r">
              <a:lnSpc>
                <a:spcPct val="100000"/>
              </a:lnSpc>
            </a:pPr>
            <a:r>
              <a:rPr b="0" lang="en-US" sz="2400" spc="-1" strike="noStrike">
                <a:solidFill>
                  <a:srgbClr val="8ec0c1"/>
                </a:solidFill>
                <a:latin typeface="Wingdings 3"/>
                <a:ea typeface="Wingdings 3"/>
              </a:rPr>
              <a:t></a:t>
            </a:r>
            <a:endParaRPr b="0" lang="en-US" sz="2400" spc="-1" strike="noStrike">
              <a:latin typeface="Arial"/>
            </a:endParaRPr>
          </a:p>
        </p:txBody>
      </p:sp>
      <p:pic>
        <p:nvPicPr>
          <p:cNvPr id="205" name="Picture 17" descr=""/>
          <p:cNvPicPr/>
          <p:nvPr/>
        </p:nvPicPr>
        <p:blipFill>
          <a:blip r:embed="rId5"/>
          <a:stretch/>
        </p:blipFill>
        <p:spPr>
          <a:xfrm>
            <a:off x="2831760" y="2105280"/>
            <a:ext cx="9359280" cy="4751640"/>
          </a:xfrm>
          <a:prstGeom prst="rect">
            <a:avLst/>
          </a:prstGeom>
          <a:ln w="12600">
            <a:noFill/>
          </a:ln>
        </p:spPr>
      </p:pic>
      <p:pic>
        <p:nvPicPr>
          <p:cNvPr id="206" name="Picture 14" descr=""/>
          <p:cNvPicPr/>
          <p:nvPr/>
        </p:nvPicPr>
        <p:blipFill>
          <a:blip r:embed="rId6"/>
          <a:stretch/>
        </p:blipFill>
        <p:spPr>
          <a:xfrm>
            <a:off x="0" y="0"/>
            <a:ext cx="12188880" cy="6856920"/>
          </a:xfrm>
          <a:prstGeom prst="rect">
            <a:avLst/>
          </a:prstGeom>
          <a:ln w="12600">
            <a:noFill/>
          </a:ln>
        </p:spPr>
      </p:pic>
      <p:sp>
        <p:nvSpPr>
          <p:cNvPr id="207" name="CustomShape 6"/>
          <p:cNvSpPr/>
          <p:nvPr/>
        </p:nvSpPr>
        <p:spPr>
          <a:xfrm>
            <a:off x="0" y="0"/>
            <a:ext cx="963000" cy="6856920"/>
          </a:xfrm>
          <a:prstGeom prst="rect">
            <a:avLst/>
          </a:prstGeom>
          <a:solidFill>
            <a:srgbClr val="c5faeb"/>
          </a:solidFill>
          <a:ln w="12600">
            <a:noFill/>
          </a:ln>
        </p:spPr>
        <p:style>
          <a:lnRef idx="0"/>
          <a:fillRef idx="0"/>
          <a:effectRef idx="0"/>
          <a:fontRef idx="minor"/>
        </p:style>
      </p:sp>
      <p:sp>
        <p:nvSpPr>
          <p:cNvPr id="208" name="CustomShape 7"/>
          <p:cNvSpPr/>
          <p:nvPr/>
        </p:nvSpPr>
        <p:spPr>
          <a:xfrm>
            <a:off x="961920" y="0"/>
            <a:ext cx="44640" cy="6856920"/>
          </a:xfrm>
          <a:prstGeom prst="rect">
            <a:avLst/>
          </a:prstGeom>
          <a:solidFill>
            <a:schemeClr val="accent6"/>
          </a:solidFill>
          <a:ln w="12600">
            <a:noFill/>
          </a:ln>
        </p:spPr>
        <p:style>
          <a:lnRef idx="0"/>
          <a:fillRef idx="0"/>
          <a:effectRef idx="0"/>
          <a:fontRef idx="minor"/>
        </p:style>
      </p:sp>
      <p:sp>
        <p:nvSpPr>
          <p:cNvPr id="209" name="CustomShape 8"/>
          <p:cNvSpPr/>
          <p:nvPr/>
        </p:nvSpPr>
        <p:spPr>
          <a:xfrm>
            <a:off x="1004400" y="0"/>
            <a:ext cx="10371240" cy="6856920"/>
          </a:xfrm>
          <a:prstGeom prst="rect">
            <a:avLst/>
          </a:prstGeom>
          <a:solidFill>
            <a:srgbClr val="c5faeb">
              <a:alpha val="92000"/>
            </a:srgbClr>
          </a:solidFill>
          <a:ln w="12600">
            <a:noFill/>
          </a:ln>
        </p:spPr>
        <p:style>
          <a:lnRef idx="0"/>
          <a:fillRef idx="0"/>
          <a:effectRef idx="0"/>
          <a:fontRef idx="minor"/>
        </p:style>
      </p:sp>
      <p:sp>
        <p:nvSpPr>
          <p:cNvPr id="210" name="CustomShape 9"/>
          <p:cNvSpPr/>
          <p:nvPr/>
        </p:nvSpPr>
        <p:spPr>
          <a:xfrm>
            <a:off x="11377440" y="0"/>
            <a:ext cx="26280" cy="6856920"/>
          </a:xfrm>
          <a:prstGeom prst="rect">
            <a:avLst/>
          </a:prstGeom>
          <a:solidFill>
            <a:schemeClr val="accent6"/>
          </a:solidFill>
          <a:ln w="12600">
            <a:noFill/>
          </a:ln>
        </p:spPr>
        <p:style>
          <a:lnRef idx="0"/>
          <a:fillRef idx="0"/>
          <a:effectRef idx="0"/>
          <a:fontRef idx="minor"/>
        </p:style>
      </p:sp>
      <p:sp>
        <p:nvSpPr>
          <p:cNvPr id="211" name="PlaceHolder 10"/>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2"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0" y="0"/>
            <a:ext cx="12191040" cy="6856920"/>
          </a:xfrm>
          <a:prstGeom prst="rect">
            <a:avLst/>
          </a:prstGeom>
          <a:blipFill rotWithShape="0">
            <a:blip r:embed="rId1"/>
            <a:stretch>
              <a:fillRect/>
            </a:stretch>
          </a:blipFill>
          <a:ln w="12600">
            <a:noFill/>
          </a:ln>
        </p:spPr>
        <p:style>
          <a:lnRef idx="0"/>
          <a:fillRef idx="0"/>
          <a:effectRef idx="0"/>
          <a:fontRef idx="minor"/>
        </p:style>
      </p:sp>
      <p:pic>
        <p:nvPicPr>
          <p:cNvPr id="250" name="Picture 47" descr=""/>
          <p:cNvPicPr/>
          <p:nvPr/>
        </p:nvPicPr>
        <p:blipFill>
          <a:blip r:embed="rId2"/>
          <a:stretch/>
        </p:blipFill>
        <p:spPr>
          <a:xfrm>
            <a:off x="2831760" y="2105280"/>
            <a:ext cx="9359280" cy="4751640"/>
          </a:xfrm>
          <a:prstGeom prst="rect">
            <a:avLst/>
          </a:prstGeom>
          <a:ln w="12600">
            <a:noFill/>
          </a:ln>
        </p:spPr>
      </p:pic>
      <p:sp>
        <p:nvSpPr>
          <p:cNvPr id="251" name="CustomShape 2"/>
          <p:cNvSpPr/>
          <p:nvPr/>
        </p:nvSpPr>
        <p:spPr>
          <a:xfrm>
            <a:off x="1002960" y="1015200"/>
            <a:ext cx="11187720" cy="5837040"/>
          </a:xfrm>
          <a:custGeom>
            <a:avLst/>
            <a:gdLst/>
            <a:ahLst/>
            <a:rect l="l" t="t" r="r" b="b"/>
            <a:pathLst>
              <a:path w="21600" h="21600">
                <a:moveTo>
                  <a:pt x="0" y="21600"/>
                </a:moveTo>
                <a:lnTo>
                  <a:pt x="0" y="2316"/>
                </a:lnTo>
                <a:lnTo>
                  <a:pt x="4" y="2319"/>
                </a:lnTo>
                <a:cubicBezTo>
                  <a:pt x="441" y="2578"/>
                  <a:pt x="968" y="2729"/>
                  <a:pt x="1535" y="2729"/>
                </a:cubicBezTo>
                <a:cubicBezTo>
                  <a:pt x="1724" y="2729"/>
                  <a:pt x="1909" y="2712"/>
                  <a:pt x="2087" y="2680"/>
                </a:cubicBezTo>
                <a:lnTo>
                  <a:pt x="2162" y="2663"/>
                </a:lnTo>
                <a:lnTo>
                  <a:pt x="2203" y="2803"/>
                </a:lnTo>
                <a:cubicBezTo>
                  <a:pt x="2913" y="4805"/>
                  <a:pt x="5043" y="6259"/>
                  <a:pt x="7561" y="6259"/>
                </a:cubicBezTo>
                <a:cubicBezTo>
                  <a:pt x="10659" y="6259"/>
                  <a:pt x="13171" y="4057"/>
                  <a:pt x="13171" y="1340"/>
                </a:cubicBezTo>
                <a:lnTo>
                  <a:pt x="13152" y="1019"/>
                </a:lnTo>
                <a:lnTo>
                  <a:pt x="13308" y="1062"/>
                </a:lnTo>
                <a:cubicBezTo>
                  <a:pt x="13401" y="1078"/>
                  <a:pt x="13497" y="1087"/>
                  <a:pt x="13595" y="1087"/>
                </a:cubicBezTo>
                <a:cubicBezTo>
                  <a:pt x="14283" y="1087"/>
                  <a:pt x="14857" y="659"/>
                  <a:pt x="14989" y="91"/>
                </a:cubicBezTo>
                <a:lnTo>
                  <a:pt x="15000" y="0"/>
                </a:lnTo>
                <a:lnTo>
                  <a:pt x="15071" y="34"/>
                </a:lnTo>
                <a:lnTo>
                  <a:pt x="15223" y="75"/>
                </a:lnTo>
                <a:lnTo>
                  <a:pt x="15487" y="821"/>
                </a:lnTo>
                <a:cubicBezTo>
                  <a:pt x="16178" y="2253"/>
                  <a:pt x="17796" y="3258"/>
                  <a:pt x="19681" y="3258"/>
                </a:cubicBezTo>
                <a:cubicBezTo>
                  <a:pt x="20310" y="3258"/>
                  <a:pt x="20908" y="3146"/>
                  <a:pt x="21453" y="2944"/>
                </a:cubicBezTo>
                <a:lnTo>
                  <a:pt x="21600" y="2882"/>
                </a:lnTo>
                <a:lnTo>
                  <a:pt x="21600" y="21600"/>
                </a:lnTo>
                <a:close/>
              </a:path>
            </a:pathLst>
          </a:custGeom>
          <a:gradFill rotWithShape="0">
            <a:gsLst>
              <a:gs pos="0">
                <a:srgbClr val="a1d68b"/>
              </a:gs>
              <a:gs pos="50000">
                <a:srgbClr val="a1d68b"/>
              </a:gs>
              <a:gs pos="100000">
                <a:srgbClr val="a1d68b"/>
              </a:gs>
            </a:gsLst>
            <a:lin ang="5400000"/>
          </a:gradFill>
          <a:ln w="12600">
            <a:noFill/>
          </a:ln>
        </p:spPr>
        <p:style>
          <a:lnRef idx="0"/>
          <a:fillRef idx="0"/>
          <a:effectRef idx="0"/>
          <a:fontRef idx="minor"/>
        </p:style>
      </p:sp>
      <p:pic>
        <p:nvPicPr>
          <p:cNvPr id="252" name="Picture 51" descr=""/>
          <p:cNvPicPr/>
          <p:nvPr/>
        </p:nvPicPr>
        <p:blipFill>
          <a:blip r:embed="rId3"/>
          <a:stretch/>
        </p:blipFill>
        <p:spPr>
          <a:xfrm>
            <a:off x="45360" y="-5400"/>
            <a:ext cx="12188880" cy="6856920"/>
          </a:xfrm>
          <a:prstGeom prst="rect">
            <a:avLst/>
          </a:prstGeom>
          <a:ln w="12600">
            <a:noFill/>
          </a:ln>
        </p:spPr>
      </p:pic>
      <p:sp>
        <p:nvSpPr>
          <p:cNvPr id="253" name="CustomShape 3"/>
          <p:cNvSpPr/>
          <p:nvPr/>
        </p:nvSpPr>
        <p:spPr>
          <a:xfrm>
            <a:off x="0" y="0"/>
            <a:ext cx="958680" cy="6856920"/>
          </a:xfrm>
          <a:prstGeom prst="rect">
            <a:avLst/>
          </a:prstGeom>
          <a:solidFill>
            <a:srgbClr val="cbfbed"/>
          </a:solidFill>
          <a:ln w="12600">
            <a:noFill/>
          </a:ln>
        </p:spPr>
        <p:style>
          <a:lnRef idx="0"/>
          <a:fillRef idx="0"/>
          <a:effectRef idx="0"/>
          <a:fontRef idx="minor"/>
        </p:style>
      </p:sp>
      <p:sp>
        <p:nvSpPr>
          <p:cNvPr id="254" name="CustomShape 4"/>
          <p:cNvSpPr/>
          <p:nvPr/>
        </p:nvSpPr>
        <p:spPr>
          <a:xfrm>
            <a:off x="959760" y="0"/>
            <a:ext cx="7868520" cy="6856920"/>
          </a:xfrm>
          <a:custGeom>
            <a:avLst/>
            <a:gdLst/>
            <a:ahLst/>
            <a:rect l="l" t="t" r="r" b="b"/>
            <a:pathLst>
              <a:path w="21600" h="21600">
                <a:moveTo>
                  <a:pt x="0" y="0"/>
                </a:moveTo>
                <a:lnTo>
                  <a:pt x="19284" y="0"/>
                </a:lnTo>
                <a:lnTo>
                  <a:pt x="19281" y="4"/>
                </a:lnTo>
                <a:cubicBezTo>
                  <a:pt x="19022" y="441"/>
                  <a:pt x="18871" y="968"/>
                  <a:pt x="18871" y="1535"/>
                </a:cubicBezTo>
                <a:cubicBezTo>
                  <a:pt x="18871" y="1724"/>
                  <a:pt x="18888" y="1909"/>
                  <a:pt x="18920" y="2087"/>
                </a:cubicBezTo>
                <a:lnTo>
                  <a:pt x="18937" y="2162"/>
                </a:lnTo>
                <a:lnTo>
                  <a:pt x="18797" y="2203"/>
                </a:lnTo>
                <a:cubicBezTo>
                  <a:pt x="16795" y="2913"/>
                  <a:pt x="15341" y="5043"/>
                  <a:pt x="15341" y="7561"/>
                </a:cubicBezTo>
                <a:cubicBezTo>
                  <a:pt x="15341" y="10659"/>
                  <a:pt x="17543" y="13171"/>
                  <a:pt x="20260" y="13171"/>
                </a:cubicBezTo>
                <a:lnTo>
                  <a:pt x="20581" y="13152"/>
                </a:lnTo>
                <a:lnTo>
                  <a:pt x="20538" y="13308"/>
                </a:lnTo>
                <a:cubicBezTo>
                  <a:pt x="20522" y="13401"/>
                  <a:pt x="20513" y="13497"/>
                  <a:pt x="20513" y="13595"/>
                </a:cubicBezTo>
                <a:cubicBezTo>
                  <a:pt x="20513" y="14283"/>
                  <a:pt x="20941" y="14857"/>
                  <a:pt x="21509" y="14989"/>
                </a:cubicBezTo>
                <a:lnTo>
                  <a:pt x="21600" y="15000"/>
                </a:lnTo>
                <a:lnTo>
                  <a:pt x="21566" y="15071"/>
                </a:lnTo>
                <a:lnTo>
                  <a:pt x="21525" y="15223"/>
                </a:lnTo>
                <a:lnTo>
                  <a:pt x="20779" y="15487"/>
                </a:lnTo>
                <a:cubicBezTo>
                  <a:pt x="19347" y="16178"/>
                  <a:pt x="18342" y="17796"/>
                  <a:pt x="18342" y="19681"/>
                </a:cubicBezTo>
                <a:cubicBezTo>
                  <a:pt x="18342" y="20310"/>
                  <a:pt x="18454" y="20908"/>
                  <a:pt x="18656" y="21453"/>
                </a:cubicBezTo>
                <a:lnTo>
                  <a:pt x="18718" y="21600"/>
                </a:lnTo>
                <a:lnTo>
                  <a:pt x="0" y="21600"/>
                </a:lnTo>
                <a:close/>
              </a:path>
            </a:pathLst>
          </a:custGeom>
          <a:gradFill rotWithShape="0">
            <a:gsLst>
              <a:gs pos="0">
                <a:srgbClr val="1f2d29"/>
              </a:gs>
              <a:gs pos="50000">
                <a:srgbClr val="1f2d29"/>
              </a:gs>
              <a:gs pos="100000">
                <a:srgbClr val="1f2d29"/>
              </a:gs>
            </a:gsLst>
            <a:lin ang="10800000"/>
          </a:gradFill>
          <a:ln w="12600">
            <a:noFill/>
          </a:ln>
        </p:spPr>
        <p:style>
          <a:lnRef idx="0"/>
          <a:fillRef idx="0"/>
          <a:effectRef idx="0"/>
          <a:fontRef idx="minor"/>
        </p:style>
      </p:sp>
      <p:sp>
        <p:nvSpPr>
          <p:cNvPr id="255" name="CustomShape 5"/>
          <p:cNvSpPr/>
          <p:nvPr/>
        </p:nvSpPr>
        <p:spPr>
          <a:xfrm>
            <a:off x="1547640" y="2282760"/>
            <a:ext cx="966240" cy="966240"/>
          </a:xfrm>
          <a:prstGeom prst="ellipse">
            <a:avLst/>
          </a:prstGeom>
          <a:gradFill rotWithShape="0">
            <a:gsLst>
              <a:gs pos="0">
                <a:srgbClr val="1f2d29"/>
              </a:gs>
              <a:gs pos="100000">
                <a:srgbClr val="a1d68b"/>
              </a:gs>
            </a:gsLst>
            <a:lin ang="10800000"/>
          </a:gradFill>
          <a:ln w="12600">
            <a:noFill/>
          </a:ln>
        </p:spPr>
        <p:style>
          <a:lnRef idx="0"/>
          <a:fillRef idx="0"/>
          <a:effectRef idx="0"/>
          <a:fontRef idx="minor"/>
        </p:style>
      </p:sp>
      <p:sp>
        <p:nvSpPr>
          <p:cNvPr id="256" name="CustomShape 6"/>
          <p:cNvSpPr/>
          <p:nvPr/>
        </p:nvSpPr>
        <p:spPr>
          <a:xfrm>
            <a:off x="2193120" y="2590920"/>
            <a:ext cx="7368480" cy="3607560"/>
          </a:xfrm>
          <a:prstGeom prst="rect">
            <a:avLst/>
          </a:prstGeom>
          <a:noFill/>
          <a:ln w="12600">
            <a:noFill/>
          </a:ln>
        </p:spPr>
        <p:style>
          <a:lnRef idx="0"/>
          <a:fillRef idx="0"/>
          <a:effectRef idx="0"/>
          <a:fontRef idx="minor"/>
        </p:style>
        <p:txBody>
          <a:bodyPr lIns="45720" rIns="45720" tIns="45000" bIns="45000">
            <a:normAutofit/>
          </a:bodyPr>
          <a:p>
            <a:pPr>
              <a:lnSpc>
                <a:spcPct val="90000"/>
              </a:lnSpc>
            </a:pPr>
            <a:r>
              <a:rPr b="0" lang="en-US" sz="8000" spc="-100" strike="noStrike">
                <a:solidFill>
                  <a:srgbClr val="ffffff"/>
                </a:solidFill>
                <a:latin typeface="Arial"/>
                <a:ea typeface="Arial"/>
              </a:rPr>
              <a:t>Stroke Prediction</a:t>
            </a:r>
            <a:endParaRPr b="0" lang="en-US" sz="8000" spc="-1" strike="noStrike">
              <a:latin typeface="Arial"/>
            </a:endParaRPr>
          </a:p>
        </p:txBody>
      </p:sp>
      <p:sp>
        <p:nvSpPr>
          <p:cNvPr id="257" name="CustomShape 7"/>
          <p:cNvSpPr/>
          <p:nvPr/>
        </p:nvSpPr>
        <p:spPr>
          <a:xfrm>
            <a:off x="2193120" y="1079280"/>
            <a:ext cx="6436440" cy="1334520"/>
          </a:xfrm>
          <a:prstGeom prst="rect">
            <a:avLst/>
          </a:prstGeom>
          <a:noFill/>
          <a:ln w="12600">
            <a:noFill/>
          </a:ln>
        </p:spPr>
        <p:style>
          <a:lnRef idx="0"/>
          <a:fillRef idx="0"/>
          <a:effectRef idx="0"/>
          <a:fontRef idx="minor"/>
        </p:style>
        <p:txBody>
          <a:bodyPr lIns="0" rIns="0" tIns="0" bIns="0" anchor="b">
            <a:normAutofit/>
          </a:bodyPr>
          <a:p>
            <a:pPr>
              <a:lnSpc>
                <a:spcPct val="120000"/>
              </a:lnSpc>
              <a:spcBef>
                <a:spcPts val="1001"/>
              </a:spcBef>
            </a:pPr>
            <a:r>
              <a:rPr b="0" lang="en-US" sz="2800" spc="-100" strike="noStrike">
                <a:solidFill>
                  <a:srgbClr val="ffffff"/>
                </a:solidFill>
                <a:latin typeface="Arial"/>
                <a:ea typeface="Arial"/>
              </a:rPr>
              <a:t>Celia, Mounika, Sharon</a:t>
            </a:r>
            <a:endParaRPr b="0" lang="en-US" sz="2800" spc="-1" strike="noStrike">
              <a:latin typeface="Arial"/>
            </a:endParaRPr>
          </a:p>
        </p:txBody>
      </p:sp>
      <p:pic>
        <p:nvPicPr>
          <p:cNvPr id="258" name="Picture 51" descr=""/>
          <p:cNvPicPr/>
          <p:nvPr/>
        </p:nvPicPr>
        <p:blipFill>
          <a:blip r:embed="rId4"/>
          <a:stretch/>
        </p:blipFill>
        <p:spPr>
          <a:xfrm>
            <a:off x="117360" y="30960"/>
            <a:ext cx="12188880" cy="6856920"/>
          </a:xfrm>
          <a:prstGeom prst="rect">
            <a:avLst/>
          </a:prstGeom>
          <a:ln w="126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Health_Conditions_By_Age.png" descr=""/>
          <p:cNvPicPr/>
          <p:nvPr/>
        </p:nvPicPr>
        <p:blipFill>
          <a:blip r:embed="rId1"/>
          <a:stretch/>
        </p:blipFill>
        <p:spPr>
          <a:xfrm>
            <a:off x="562680" y="0"/>
            <a:ext cx="8426520" cy="6857280"/>
          </a:xfrm>
          <a:prstGeom prst="rect">
            <a:avLst/>
          </a:prstGeom>
          <a:ln w="126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609480" y="273600"/>
            <a:ext cx="6906600" cy="1144080"/>
          </a:xfrm>
          <a:prstGeom prst="rect">
            <a:avLst/>
          </a:prstGeom>
          <a:noFill/>
          <a:ln w="12600">
            <a:noFill/>
          </a:ln>
        </p:spPr>
        <p:style>
          <a:lnRef idx="0"/>
          <a:fillRef idx="0"/>
          <a:effectRef idx="0"/>
          <a:fontRef idx="minor"/>
        </p:style>
        <p:txBody>
          <a:bodyPr lIns="0" rIns="0" tIns="0" bIns="0" anchor="ctr">
            <a:noAutofit/>
          </a:bodyPr>
          <a:p>
            <a:pPr>
              <a:lnSpc>
                <a:spcPct val="90000"/>
              </a:lnSpc>
            </a:pPr>
            <a:r>
              <a:rPr b="0" lang="en-US" sz="4800" spc="-100" strike="noStrike">
                <a:solidFill>
                  <a:srgbClr val="000000"/>
                </a:solidFill>
                <a:latin typeface="Arial"/>
                <a:ea typeface="Arial"/>
              </a:rPr>
              <a:t>	</a:t>
            </a:r>
            <a:r>
              <a:rPr b="0" lang="en-US" sz="4800" spc="-100" strike="noStrike">
                <a:solidFill>
                  <a:srgbClr val="000000"/>
                </a:solidFill>
                <a:latin typeface="Arial"/>
                <a:ea typeface="Arial"/>
              </a:rPr>
              <a:t>	</a:t>
            </a:r>
            <a:r>
              <a:rPr b="0" lang="en-US" sz="4800" spc="-100" strike="noStrike">
                <a:solidFill>
                  <a:srgbClr val="000000"/>
                </a:solidFill>
                <a:latin typeface="Arial"/>
                <a:ea typeface="Arial"/>
              </a:rPr>
              <a:t>	</a:t>
            </a:r>
            <a:r>
              <a:rPr b="0" lang="en-US" sz="4800" spc="-1" strike="noStrike">
                <a:solidFill>
                  <a:srgbClr val="000000"/>
                </a:solidFill>
                <a:latin typeface="Arial"/>
                <a:ea typeface="DejaVu Sans"/>
              </a:rPr>
              <a:t>     </a:t>
            </a:r>
            <a:r>
              <a:rPr b="0" lang="en-US" sz="4800" spc="-100" strike="noStrike">
                <a:solidFill>
                  <a:srgbClr val="000000"/>
                </a:solidFill>
                <a:latin typeface="Arial"/>
                <a:ea typeface="Arial"/>
              </a:rPr>
              <a:t>Smoking Status  </a:t>
            </a:r>
            <a:r>
              <a:rPr b="0" lang="en-US" sz="4800" spc="-100" strike="noStrike">
                <a:solidFill>
                  <a:srgbClr val="ffffff"/>
                </a:solidFill>
                <a:latin typeface="Arial"/>
                <a:ea typeface="Arial"/>
              </a:rPr>
              <a:t>       </a:t>
            </a:r>
            <a:endParaRPr b="0" lang="en-US" sz="4800" spc="-1" strike="noStrike">
              <a:latin typeface="Arial"/>
            </a:endParaRPr>
          </a:p>
        </p:txBody>
      </p:sp>
      <p:pic>
        <p:nvPicPr>
          <p:cNvPr id="270" name="Smoking_Status.png" descr=""/>
          <p:cNvPicPr/>
          <p:nvPr/>
        </p:nvPicPr>
        <p:blipFill>
          <a:blip r:embed="rId1"/>
          <a:stretch/>
        </p:blipFill>
        <p:spPr>
          <a:xfrm>
            <a:off x="2134080" y="1479600"/>
            <a:ext cx="5327640" cy="5190480"/>
          </a:xfrm>
          <a:prstGeom prst="rect">
            <a:avLst/>
          </a:prstGeom>
          <a:ln w="126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Smoking_Status_Vs_Stroke.png" descr=""/>
          <p:cNvPicPr/>
          <p:nvPr/>
        </p:nvPicPr>
        <p:blipFill>
          <a:blip r:embed="rId1"/>
          <a:stretch/>
        </p:blipFill>
        <p:spPr>
          <a:xfrm>
            <a:off x="95040" y="0"/>
            <a:ext cx="10674720" cy="6857280"/>
          </a:xfrm>
          <a:prstGeom prst="rect">
            <a:avLst/>
          </a:prstGeom>
          <a:ln w="1260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2729880" y="285480"/>
            <a:ext cx="4143600" cy="1144080"/>
          </a:xfrm>
          <a:prstGeom prst="rect">
            <a:avLst/>
          </a:prstGeom>
          <a:noFill/>
          <a:ln w="12600">
            <a:noFill/>
          </a:ln>
        </p:spPr>
        <p:style>
          <a:lnRef idx="0"/>
          <a:fillRef idx="0"/>
          <a:effectRef idx="0"/>
          <a:fontRef idx="minor"/>
        </p:style>
        <p:txBody>
          <a:bodyPr lIns="0" rIns="0" tIns="0" bIns="0" anchor="ctr">
            <a:noAutofit/>
          </a:bodyPr>
          <a:p>
            <a:pPr algn="r">
              <a:lnSpc>
                <a:spcPct val="90000"/>
              </a:lnSpc>
            </a:pPr>
            <a:r>
              <a:rPr b="0" lang="en-US" sz="6000" spc="-100" strike="noStrike">
                <a:solidFill>
                  <a:srgbClr val="000000"/>
                </a:solidFill>
                <a:latin typeface="Arial"/>
                <a:ea typeface="Arial"/>
              </a:rPr>
              <a:t>Work Type</a:t>
            </a:r>
            <a:endParaRPr b="0" lang="en-US" sz="6000" spc="-1" strike="noStrike">
              <a:latin typeface="Arial"/>
            </a:endParaRPr>
          </a:p>
        </p:txBody>
      </p:sp>
      <p:pic>
        <p:nvPicPr>
          <p:cNvPr id="273" name="Work_Type.png" descr=""/>
          <p:cNvPicPr/>
          <p:nvPr/>
        </p:nvPicPr>
        <p:blipFill>
          <a:blip r:embed="rId1"/>
          <a:stretch/>
        </p:blipFill>
        <p:spPr>
          <a:xfrm>
            <a:off x="2536200" y="1627560"/>
            <a:ext cx="5186160" cy="4751640"/>
          </a:xfrm>
          <a:prstGeom prst="rect">
            <a:avLst/>
          </a:prstGeom>
          <a:ln w="126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Picture 2" descr=""/>
          <p:cNvPicPr/>
          <p:nvPr/>
        </p:nvPicPr>
        <p:blipFill>
          <a:blip r:embed="rId1"/>
          <a:stretch/>
        </p:blipFill>
        <p:spPr>
          <a:xfrm>
            <a:off x="1015920" y="2608920"/>
            <a:ext cx="10304280" cy="3573000"/>
          </a:xfrm>
          <a:prstGeom prst="rect">
            <a:avLst/>
          </a:prstGeom>
          <a:ln w="12600">
            <a:noFill/>
          </a:ln>
        </p:spPr>
      </p:pic>
      <p:sp>
        <p:nvSpPr>
          <p:cNvPr id="275" name="CustomShape 1"/>
          <p:cNvSpPr/>
          <p:nvPr/>
        </p:nvSpPr>
        <p:spPr>
          <a:xfrm>
            <a:off x="1185480" y="232560"/>
            <a:ext cx="3354480" cy="222264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800" spc="-1" strike="noStrike">
                <a:solidFill>
                  <a:srgbClr val="000000"/>
                </a:solidFill>
                <a:latin typeface="Arial"/>
                <a:ea typeface="Arial"/>
              </a:rPr>
              <a:t>Setting up the Data</a:t>
            </a:r>
            <a:endParaRPr b="0" lang="en-US" sz="2800" spc="-1" strike="noStrike">
              <a:latin typeface="Arial"/>
            </a:endParaRPr>
          </a:p>
          <a:p>
            <a:pPr marL="457200" indent="-456120" algn="ctr">
              <a:lnSpc>
                <a:spcPct val="100000"/>
              </a:lnSpc>
              <a:buClr>
                <a:srgbClr val="ffffff"/>
              </a:buClr>
              <a:buFont typeface="Arial"/>
              <a:buChar char="•"/>
            </a:pPr>
            <a:r>
              <a:rPr b="0" lang="en-US" sz="2800" spc="-1" strike="noStrike">
                <a:solidFill>
                  <a:srgbClr val="000000"/>
                </a:solidFill>
                <a:latin typeface="Arial"/>
                <a:ea typeface="Arial"/>
              </a:rPr>
              <a:t>Separate </a:t>
            </a:r>
            <a:endParaRPr b="0" lang="en-US" sz="2800" spc="-1" strike="noStrike">
              <a:latin typeface="Arial"/>
            </a:endParaRPr>
          </a:p>
          <a:p>
            <a:pPr marL="457200" indent="-456120" algn="ctr">
              <a:lnSpc>
                <a:spcPct val="100000"/>
              </a:lnSpc>
              <a:buClr>
                <a:srgbClr val="ffffff"/>
              </a:buClr>
              <a:buFont typeface="Arial"/>
              <a:buChar char="•"/>
            </a:pPr>
            <a:r>
              <a:rPr b="0" lang="en-US" sz="2800" spc="-1" strike="noStrike">
                <a:solidFill>
                  <a:srgbClr val="000000"/>
                </a:solidFill>
                <a:latin typeface="Arial"/>
                <a:ea typeface="Arial"/>
              </a:rPr>
              <a:t>Train Test Split</a:t>
            </a:r>
            <a:endParaRPr b="0" lang="en-US" sz="2800" spc="-1" strike="noStrike">
              <a:latin typeface="Arial"/>
            </a:endParaRPr>
          </a:p>
          <a:p>
            <a:pPr marL="457200" indent="-456120" algn="ctr">
              <a:lnSpc>
                <a:spcPct val="100000"/>
              </a:lnSpc>
              <a:buClr>
                <a:srgbClr val="ffffff"/>
              </a:buClr>
              <a:buFont typeface="Arial"/>
              <a:buChar char="•"/>
            </a:pPr>
            <a:r>
              <a:rPr b="0" lang="en-US" sz="2800" spc="-1" strike="noStrike">
                <a:solidFill>
                  <a:srgbClr val="000000"/>
                </a:solidFill>
                <a:latin typeface="Arial"/>
                <a:ea typeface="Arial"/>
              </a:rPr>
              <a:t>Standardization</a:t>
            </a:r>
            <a:endParaRPr b="0" lang="en-US" sz="2800" spc="-1" strike="noStrike">
              <a:latin typeface="Arial"/>
            </a:endParaRPr>
          </a:p>
          <a:p>
            <a:pPr marL="457200" indent="-456120" algn="ctr">
              <a:lnSpc>
                <a:spcPct val="100000"/>
              </a:lnSpc>
              <a:buClr>
                <a:srgbClr val="ffffff"/>
              </a:buClr>
              <a:buFont typeface="Arial"/>
              <a:buChar char="•"/>
            </a:pPr>
            <a:r>
              <a:rPr b="0" lang="en-US" sz="2800" spc="-1" strike="noStrike">
                <a:solidFill>
                  <a:srgbClr val="000000"/>
                </a:solidFill>
                <a:latin typeface="Arial"/>
                <a:ea typeface="Arial"/>
              </a:rPr>
              <a:t>Smote</a:t>
            </a:r>
            <a:endParaRPr b="0" lang="en-US" sz="2800" spc="-1" strike="noStrike">
              <a:latin typeface="Arial"/>
            </a:endParaRPr>
          </a:p>
        </p:txBody>
      </p:sp>
      <p:sp>
        <p:nvSpPr>
          <p:cNvPr id="276" name="CustomShape 2"/>
          <p:cNvSpPr/>
          <p:nvPr/>
        </p:nvSpPr>
        <p:spPr>
          <a:xfrm>
            <a:off x="5625720" y="232560"/>
            <a:ext cx="5221800" cy="1461960"/>
          </a:xfrm>
          <a:prstGeom prst="rect">
            <a:avLst/>
          </a:prstGeom>
          <a:noFill/>
          <a:ln w="12600">
            <a:noFill/>
          </a:ln>
        </p:spPr>
        <p:style>
          <a:lnRef idx="0"/>
          <a:fillRef idx="0"/>
          <a:effectRef idx="0"/>
          <a:fontRef idx="minor"/>
        </p:style>
        <p:txBody>
          <a:bodyPr lIns="45000" rIns="45000" tIns="45000" bIns="45000">
            <a:spAutoFit/>
          </a:bodyPr>
          <a:p>
            <a:pPr>
              <a:lnSpc>
                <a:spcPct val="100000"/>
              </a:lnSpc>
            </a:pPr>
            <a:r>
              <a:rPr b="0" lang="en-US" sz="1800" spc="-1" strike="noStrike">
                <a:solidFill>
                  <a:srgbClr val="000000"/>
                </a:solidFill>
                <a:latin typeface="Arial"/>
                <a:ea typeface="DejaVu Sans"/>
              </a:rPr>
              <a:t>Recall: Focusing on Recall as the metric we want to improve. It is the measure of our model correctly identifying ‘True Positives’.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Recall = TP/(TP+ FN)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2" descr=""/>
          <p:cNvPicPr/>
          <p:nvPr/>
        </p:nvPicPr>
        <p:blipFill>
          <a:blip r:embed="rId1"/>
          <a:stretch/>
        </p:blipFill>
        <p:spPr>
          <a:xfrm>
            <a:off x="1053000" y="297360"/>
            <a:ext cx="8948880" cy="60991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2" descr=""/>
          <p:cNvPicPr/>
          <p:nvPr/>
        </p:nvPicPr>
        <p:blipFill>
          <a:blip r:embed="rId1"/>
          <a:stretch/>
        </p:blipFill>
        <p:spPr>
          <a:xfrm>
            <a:off x="1190880" y="2000880"/>
            <a:ext cx="8852400" cy="1027080"/>
          </a:xfrm>
          <a:prstGeom prst="rect">
            <a:avLst/>
          </a:prstGeom>
          <a:ln w="12600">
            <a:noFill/>
          </a:ln>
        </p:spPr>
      </p:pic>
      <p:pic>
        <p:nvPicPr>
          <p:cNvPr id="279" name="Picture 4" descr=""/>
          <p:cNvPicPr/>
          <p:nvPr/>
        </p:nvPicPr>
        <p:blipFill>
          <a:blip r:embed="rId2"/>
          <a:stretch/>
        </p:blipFill>
        <p:spPr>
          <a:xfrm>
            <a:off x="1190880" y="3828600"/>
            <a:ext cx="8852400" cy="1118160"/>
          </a:xfrm>
          <a:prstGeom prst="rect">
            <a:avLst/>
          </a:prstGeom>
          <a:ln w="12600">
            <a:noFill/>
          </a:ln>
        </p:spPr>
      </p:pic>
      <p:sp>
        <p:nvSpPr>
          <p:cNvPr id="280" name="CustomShape 1"/>
          <p:cNvSpPr/>
          <p:nvPr/>
        </p:nvSpPr>
        <p:spPr>
          <a:xfrm>
            <a:off x="1190880" y="558000"/>
            <a:ext cx="8852400" cy="1064520"/>
          </a:xfrm>
          <a:prstGeom prst="rect">
            <a:avLst/>
          </a:prstGeom>
          <a:noFill/>
          <a:ln w="12600">
            <a:noFill/>
          </a:ln>
        </p:spPr>
        <p:style>
          <a:lnRef idx="0"/>
          <a:fillRef idx="0"/>
          <a:effectRef idx="0"/>
          <a:fontRef idx="minor"/>
        </p:style>
        <p:txBody>
          <a:bodyPr lIns="45000" rIns="45000" tIns="45000" bIns="45000">
            <a:spAutoFit/>
          </a:bodyPr>
          <a:p>
            <a:pPr>
              <a:lnSpc>
                <a:spcPct val="100000"/>
              </a:lnSpc>
            </a:pPr>
            <a:r>
              <a:rPr b="0" lang="en-US" sz="3200" spc="-1" strike="noStrike">
                <a:solidFill>
                  <a:srgbClr val="000000"/>
                </a:solidFill>
                <a:latin typeface="Arial"/>
                <a:ea typeface="Arial"/>
              </a:rPr>
              <a:t>Running the function against our non-SMOTE data and our SMOTE data</a:t>
            </a:r>
            <a:r>
              <a:rPr b="0" lang="en-US" sz="3200" spc="-1" strike="noStrike">
                <a:solidFill>
                  <a:srgbClr val="000000"/>
                </a:solidFill>
                <a:latin typeface="Arial"/>
                <a:ea typeface="Arial"/>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1193400" y="418320"/>
            <a:ext cx="9545760" cy="3945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000" spc="-1" strike="noStrike">
                <a:solidFill>
                  <a:srgbClr val="000000"/>
                </a:solidFill>
                <a:latin typeface="Arial"/>
                <a:ea typeface="Arial"/>
              </a:rPr>
              <a:t>Logistic Regression</a:t>
            </a:r>
            <a:endParaRPr b="0" lang="en-US" sz="2000" spc="-1" strike="noStrike">
              <a:latin typeface="Arial"/>
            </a:endParaRPr>
          </a:p>
        </p:txBody>
      </p:sp>
      <p:pic>
        <p:nvPicPr>
          <p:cNvPr id="282" name="Picture 4" descr=""/>
          <p:cNvPicPr/>
          <p:nvPr/>
        </p:nvPicPr>
        <p:blipFill>
          <a:blip r:embed="rId1"/>
          <a:stretch/>
        </p:blipFill>
        <p:spPr>
          <a:xfrm>
            <a:off x="1004040" y="2111760"/>
            <a:ext cx="4961880" cy="3199320"/>
          </a:xfrm>
          <a:prstGeom prst="rect">
            <a:avLst/>
          </a:prstGeom>
          <a:ln w="12600">
            <a:noFill/>
          </a:ln>
        </p:spPr>
      </p:pic>
      <p:pic>
        <p:nvPicPr>
          <p:cNvPr id="283" name="Picture 6" descr=""/>
          <p:cNvPicPr/>
          <p:nvPr/>
        </p:nvPicPr>
        <p:blipFill>
          <a:blip r:embed="rId2"/>
          <a:stretch/>
        </p:blipFill>
        <p:spPr>
          <a:xfrm>
            <a:off x="6225120" y="2111760"/>
            <a:ext cx="4777560" cy="3199320"/>
          </a:xfrm>
          <a:prstGeom prst="rect">
            <a:avLst/>
          </a:prstGeom>
          <a:ln w="12600">
            <a:noFill/>
          </a:ln>
        </p:spPr>
      </p:pic>
      <p:sp>
        <p:nvSpPr>
          <p:cNvPr id="284" name="CustomShape 2"/>
          <p:cNvSpPr/>
          <p:nvPr/>
        </p:nvSpPr>
        <p:spPr>
          <a:xfrm>
            <a:off x="1004040" y="1632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Non SMOTE</a:t>
            </a:r>
            <a:endParaRPr b="0" lang="en-US" sz="1800" spc="-1" strike="noStrike">
              <a:latin typeface="Arial"/>
            </a:endParaRPr>
          </a:p>
        </p:txBody>
      </p:sp>
      <p:sp>
        <p:nvSpPr>
          <p:cNvPr id="285" name="CustomShape 3"/>
          <p:cNvSpPr/>
          <p:nvPr/>
        </p:nvSpPr>
        <p:spPr>
          <a:xfrm>
            <a:off x="6225120" y="1610280"/>
            <a:ext cx="47775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SMOTE</a:t>
            </a:r>
            <a:endParaRPr b="0" lang="en-US" sz="1800" spc="-1" strike="noStrike">
              <a:latin typeface="Arial"/>
            </a:endParaRPr>
          </a:p>
        </p:txBody>
      </p:sp>
      <p:sp>
        <p:nvSpPr>
          <p:cNvPr id="286" name="CustomShape 4"/>
          <p:cNvSpPr/>
          <p:nvPr/>
        </p:nvSpPr>
        <p:spPr>
          <a:xfrm>
            <a:off x="1004040" y="5421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 predicted samples. Recall is 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193400" y="418320"/>
            <a:ext cx="9545760" cy="3945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000" spc="-1" strike="noStrike">
                <a:solidFill>
                  <a:srgbClr val="000000"/>
                </a:solidFill>
                <a:latin typeface="Arial"/>
                <a:ea typeface="Arial"/>
              </a:rPr>
              <a:t>K Nearest Neighbor</a:t>
            </a:r>
            <a:endParaRPr b="0" lang="en-US" sz="2000" spc="-1" strike="noStrike">
              <a:latin typeface="Arial"/>
            </a:endParaRPr>
          </a:p>
        </p:txBody>
      </p:sp>
      <p:sp>
        <p:nvSpPr>
          <p:cNvPr id="288" name="CustomShape 2"/>
          <p:cNvSpPr/>
          <p:nvPr/>
        </p:nvSpPr>
        <p:spPr>
          <a:xfrm>
            <a:off x="1004040" y="1632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Non SMOTE</a:t>
            </a:r>
            <a:endParaRPr b="0" lang="en-US" sz="1800" spc="-1" strike="noStrike">
              <a:latin typeface="Arial"/>
            </a:endParaRPr>
          </a:p>
        </p:txBody>
      </p:sp>
      <p:sp>
        <p:nvSpPr>
          <p:cNvPr id="289" name="CustomShape 3"/>
          <p:cNvSpPr/>
          <p:nvPr/>
        </p:nvSpPr>
        <p:spPr>
          <a:xfrm>
            <a:off x="6225120" y="1610280"/>
            <a:ext cx="47775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SMOTE</a:t>
            </a:r>
            <a:endParaRPr b="0" lang="en-US" sz="1800" spc="-1" strike="noStrike">
              <a:latin typeface="Arial"/>
            </a:endParaRPr>
          </a:p>
        </p:txBody>
      </p:sp>
      <p:sp>
        <p:nvSpPr>
          <p:cNvPr id="290" name="CustomShape 4"/>
          <p:cNvSpPr/>
          <p:nvPr/>
        </p:nvSpPr>
        <p:spPr>
          <a:xfrm>
            <a:off x="1004040" y="5421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 predicted samples. Recall is 0</a:t>
            </a:r>
            <a:endParaRPr b="0" lang="en-US" sz="1800" spc="-1" strike="noStrike">
              <a:latin typeface="Arial"/>
            </a:endParaRPr>
          </a:p>
        </p:txBody>
      </p:sp>
      <p:pic>
        <p:nvPicPr>
          <p:cNvPr id="291" name="Picture 3" descr=""/>
          <p:cNvPicPr/>
          <p:nvPr/>
        </p:nvPicPr>
        <p:blipFill>
          <a:blip r:embed="rId1"/>
          <a:stretch/>
        </p:blipFill>
        <p:spPr>
          <a:xfrm>
            <a:off x="1004040" y="2121120"/>
            <a:ext cx="4660200" cy="3189960"/>
          </a:xfrm>
          <a:prstGeom prst="rect">
            <a:avLst/>
          </a:prstGeom>
          <a:ln w="12600">
            <a:noFill/>
          </a:ln>
        </p:spPr>
      </p:pic>
      <p:pic>
        <p:nvPicPr>
          <p:cNvPr id="292" name="Picture 10" descr=""/>
          <p:cNvPicPr/>
          <p:nvPr/>
        </p:nvPicPr>
        <p:blipFill>
          <a:blip r:embed="rId2"/>
          <a:stretch/>
        </p:blipFill>
        <p:spPr>
          <a:xfrm>
            <a:off x="5967000" y="2121120"/>
            <a:ext cx="4999680" cy="3189960"/>
          </a:xfrm>
          <a:prstGeom prst="rect">
            <a:avLst/>
          </a:prstGeom>
          <a:ln w="1260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193400" y="418320"/>
            <a:ext cx="9545760" cy="3945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000" spc="-1" strike="noStrike">
                <a:solidFill>
                  <a:srgbClr val="000000"/>
                </a:solidFill>
                <a:latin typeface="Arial"/>
                <a:ea typeface="Arial"/>
              </a:rPr>
              <a:t>Decision Tree Classifier</a:t>
            </a:r>
            <a:endParaRPr b="0" lang="en-US" sz="2000" spc="-1" strike="noStrike">
              <a:latin typeface="Arial"/>
            </a:endParaRPr>
          </a:p>
        </p:txBody>
      </p:sp>
      <p:sp>
        <p:nvSpPr>
          <p:cNvPr id="294" name="CustomShape 2"/>
          <p:cNvSpPr/>
          <p:nvPr/>
        </p:nvSpPr>
        <p:spPr>
          <a:xfrm>
            <a:off x="1004040" y="1632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Non SMOTE</a:t>
            </a:r>
            <a:endParaRPr b="0" lang="en-US" sz="1800" spc="-1" strike="noStrike">
              <a:latin typeface="Arial"/>
            </a:endParaRPr>
          </a:p>
        </p:txBody>
      </p:sp>
      <p:sp>
        <p:nvSpPr>
          <p:cNvPr id="295" name="CustomShape 3"/>
          <p:cNvSpPr/>
          <p:nvPr/>
        </p:nvSpPr>
        <p:spPr>
          <a:xfrm>
            <a:off x="6225120" y="1610280"/>
            <a:ext cx="47775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SMOTE</a:t>
            </a:r>
            <a:endParaRPr b="0" lang="en-US" sz="1800" spc="-1" strike="noStrike">
              <a:latin typeface="Arial"/>
            </a:endParaRPr>
          </a:p>
        </p:txBody>
      </p:sp>
      <p:sp>
        <p:nvSpPr>
          <p:cNvPr id="296" name="CustomShape 4"/>
          <p:cNvSpPr/>
          <p:nvPr/>
        </p:nvSpPr>
        <p:spPr>
          <a:xfrm>
            <a:off x="1004040" y="5421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 predicted samples. Recall is 0</a:t>
            </a:r>
            <a:endParaRPr b="0" lang="en-US" sz="1800" spc="-1" strike="noStrike">
              <a:latin typeface="Arial"/>
            </a:endParaRPr>
          </a:p>
        </p:txBody>
      </p:sp>
      <p:pic>
        <p:nvPicPr>
          <p:cNvPr id="297" name="Picture 4" descr=""/>
          <p:cNvPicPr/>
          <p:nvPr/>
        </p:nvPicPr>
        <p:blipFill>
          <a:blip r:embed="rId1"/>
          <a:stretch/>
        </p:blipFill>
        <p:spPr>
          <a:xfrm>
            <a:off x="1004040" y="2121120"/>
            <a:ext cx="4682880" cy="3189960"/>
          </a:xfrm>
          <a:prstGeom prst="rect">
            <a:avLst/>
          </a:prstGeom>
          <a:ln w="12600">
            <a:noFill/>
          </a:ln>
        </p:spPr>
      </p:pic>
      <p:pic>
        <p:nvPicPr>
          <p:cNvPr id="298" name="Picture 6" descr=""/>
          <p:cNvPicPr/>
          <p:nvPr/>
        </p:nvPicPr>
        <p:blipFill>
          <a:blip r:embed="rId2"/>
          <a:stretch/>
        </p:blipFill>
        <p:spPr>
          <a:xfrm>
            <a:off x="5925600" y="2124000"/>
            <a:ext cx="4561920" cy="3187080"/>
          </a:xfrm>
          <a:prstGeom prst="rect">
            <a:avLst/>
          </a:prstGeom>
          <a:ln w="1260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609480" y="1604520"/>
            <a:ext cx="10971720" cy="3976560"/>
          </a:xfrm>
          <a:prstGeom prst="rect">
            <a:avLst/>
          </a:prstGeom>
          <a:noFill/>
          <a:ln w="12600">
            <a:noFill/>
          </a:ln>
        </p:spPr>
        <p:style>
          <a:lnRef idx="0"/>
          <a:fillRef idx="0"/>
          <a:effectRef idx="0"/>
          <a:fontRef idx="minor"/>
        </p:style>
        <p:txBody>
          <a:bodyPr lIns="0" rIns="0" tIns="0" bIns="0">
            <a:normAutofit/>
          </a:bodyPr>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According to the CDC:</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Every year more than 795,000 people in the US have a stroke.</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Every 40 seconds someone in the US has a stroke.</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Every 4 minutes someone dies of a stroke.</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Stroke related costs in the US were nearly $46 billion between 2014 and 2015.</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Stroke is a leading cause of long term disability</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1193400" y="418320"/>
            <a:ext cx="9545760" cy="3945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000" spc="-1" strike="noStrike">
                <a:solidFill>
                  <a:srgbClr val="000000"/>
                </a:solidFill>
                <a:latin typeface="Arial"/>
                <a:ea typeface="Arial"/>
              </a:rPr>
              <a:t>AdaBoost Classifier</a:t>
            </a:r>
            <a:endParaRPr b="0" lang="en-US" sz="2000" spc="-1" strike="noStrike">
              <a:latin typeface="Arial"/>
            </a:endParaRPr>
          </a:p>
        </p:txBody>
      </p:sp>
      <p:sp>
        <p:nvSpPr>
          <p:cNvPr id="300" name="CustomShape 2"/>
          <p:cNvSpPr/>
          <p:nvPr/>
        </p:nvSpPr>
        <p:spPr>
          <a:xfrm>
            <a:off x="1004040" y="1632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Non SMOTE</a:t>
            </a:r>
            <a:endParaRPr b="0" lang="en-US" sz="1800" spc="-1" strike="noStrike">
              <a:latin typeface="Arial"/>
            </a:endParaRPr>
          </a:p>
        </p:txBody>
      </p:sp>
      <p:sp>
        <p:nvSpPr>
          <p:cNvPr id="301" name="CustomShape 3"/>
          <p:cNvSpPr/>
          <p:nvPr/>
        </p:nvSpPr>
        <p:spPr>
          <a:xfrm>
            <a:off x="6225120" y="1610280"/>
            <a:ext cx="47775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SMOTE</a:t>
            </a:r>
            <a:endParaRPr b="0" lang="en-US" sz="1800" spc="-1" strike="noStrike">
              <a:latin typeface="Arial"/>
            </a:endParaRPr>
          </a:p>
        </p:txBody>
      </p:sp>
      <p:pic>
        <p:nvPicPr>
          <p:cNvPr id="302" name="Picture 3" descr=""/>
          <p:cNvPicPr/>
          <p:nvPr/>
        </p:nvPicPr>
        <p:blipFill>
          <a:blip r:embed="rId1"/>
          <a:stretch/>
        </p:blipFill>
        <p:spPr>
          <a:xfrm>
            <a:off x="1004040" y="2127600"/>
            <a:ext cx="4561920" cy="3183480"/>
          </a:xfrm>
          <a:prstGeom prst="rect">
            <a:avLst/>
          </a:prstGeom>
          <a:ln w="12600">
            <a:noFill/>
          </a:ln>
        </p:spPr>
      </p:pic>
      <p:pic>
        <p:nvPicPr>
          <p:cNvPr id="303" name="Picture 10" descr=""/>
          <p:cNvPicPr/>
          <p:nvPr/>
        </p:nvPicPr>
        <p:blipFill>
          <a:blip r:embed="rId2"/>
          <a:stretch/>
        </p:blipFill>
        <p:spPr>
          <a:xfrm>
            <a:off x="5967000" y="2127600"/>
            <a:ext cx="5205960" cy="3183480"/>
          </a:xfrm>
          <a:prstGeom prst="rect">
            <a:avLst/>
          </a:prstGeom>
          <a:ln w="12600">
            <a:noFill/>
          </a:ln>
        </p:spPr>
      </p:pic>
      <p:sp>
        <p:nvSpPr>
          <p:cNvPr id="304" name="CustomShape 4"/>
          <p:cNvSpPr/>
          <p:nvPr/>
        </p:nvSpPr>
        <p:spPr>
          <a:xfrm>
            <a:off x="5967000" y="5672520"/>
            <a:ext cx="52059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Best Recall</a:t>
            </a:r>
            <a:r>
              <a:rPr b="0" lang="en-US" sz="1800" spc="-1" strike="noStrike">
                <a:solidFill>
                  <a:srgbClr val="000000"/>
                </a:solidFill>
                <a:latin typeface="Arial"/>
                <a:ea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1193400" y="418320"/>
            <a:ext cx="9545760" cy="3945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000" spc="-1" strike="noStrike">
                <a:solidFill>
                  <a:srgbClr val="000000"/>
                </a:solidFill>
                <a:latin typeface="Arial"/>
                <a:ea typeface="Arial"/>
              </a:rPr>
              <a:t>Bagging Classifier</a:t>
            </a:r>
            <a:endParaRPr b="0" lang="en-US" sz="2000" spc="-1" strike="noStrike">
              <a:latin typeface="Arial"/>
            </a:endParaRPr>
          </a:p>
        </p:txBody>
      </p:sp>
      <p:sp>
        <p:nvSpPr>
          <p:cNvPr id="306" name="CustomShape 2"/>
          <p:cNvSpPr/>
          <p:nvPr/>
        </p:nvSpPr>
        <p:spPr>
          <a:xfrm>
            <a:off x="1004040" y="1632960"/>
            <a:ext cx="496188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Non SMOTE</a:t>
            </a:r>
            <a:endParaRPr b="0" lang="en-US" sz="1800" spc="-1" strike="noStrike">
              <a:latin typeface="Arial"/>
            </a:endParaRPr>
          </a:p>
        </p:txBody>
      </p:sp>
      <p:sp>
        <p:nvSpPr>
          <p:cNvPr id="307" name="CustomShape 3"/>
          <p:cNvSpPr/>
          <p:nvPr/>
        </p:nvSpPr>
        <p:spPr>
          <a:xfrm>
            <a:off x="6225120" y="1610280"/>
            <a:ext cx="47775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SMOTE</a:t>
            </a:r>
            <a:endParaRPr b="0" lang="en-US" sz="1800" spc="-1" strike="noStrike">
              <a:latin typeface="Arial"/>
            </a:endParaRPr>
          </a:p>
        </p:txBody>
      </p:sp>
      <p:sp>
        <p:nvSpPr>
          <p:cNvPr id="308" name="CustomShape 4"/>
          <p:cNvSpPr/>
          <p:nvPr/>
        </p:nvSpPr>
        <p:spPr>
          <a:xfrm>
            <a:off x="5967000" y="5672520"/>
            <a:ext cx="5205960" cy="36396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1800" spc="-1" strike="noStrike">
                <a:solidFill>
                  <a:srgbClr val="000000"/>
                </a:solidFill>
                <a:latin typeface="Arial"/>
                <a:ea typeface="Arial"/>
              </a:rPr>
              <a:t>	</a:t>
            </a:r>
            <a:endParaRPr b="0" lang="en-US" sz="1800" spc="-1" strike="noStrike">
              <a:latin typeface="Arial"/>
            </a:endParaRPr>
          </a:p>
        </p:txBody>
      </p:sp>
      <p:pic>
        <p:nvPicPr>
          <p:cNvPr id="309" name="Picture 261" descr=""/>
          <p:cNvPicPr/>
          <p:nvPr/>
        </p:nvPicPr>
        <p:blipFill>
          <a:blip r:embed="rId1"/>
          <a:stretch/>
        </p:blipFill>
        <p:spPr>
          <a:xfrm>
            <a:off x="1112040" y="2140200"/>
            <a:ext cx="4670640" cy="3193920"/>
          </a:xfrm>
          <a:prstGeom prst="rect">
            <a:avLst/>
          </a:prstGeom>
          <a:ln>
            <a:noFill/>
          </a:ln>
        </p:spPr>
      </p:pic>
      <p:pic>
        <p:nvPicPr>
          <p:cNvPr id="310" name="Picture 262" descr=""/>
          <p:cNvPicPr/>
          <p:nvPr/>
        </p:nvPicPr>
        <p:blipFill>
          <a:blip r:embed="rId2"/>
          <a:stretch/>
        </p:blipFill>
        <p:spPr>
          <a:xfrm>
            <a:off x="6035040" y="2175840"/>
            <a:ext cx="4984200" cy="31273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Picture 2" descr=""/>
          <p:cNvPicPr/>
          <p:nvPr/>
        </p:nvPicPr>
        <p:blipFill>
          <a:blip r:embed="rId1"/>
          <a:stretch/>
        </p:blipFill>
        <p:spPr>
          <a:xfrm>
            <a:off x="1410120" y="2006280"/>
            <a:ext cx="8183880" cy="4448520"/>
          </a:xfrm>
          <a:prstGeom prst="rect">
            <a:avLst/>
          </a:prstGeom>
          <a:ln>
            <a:noFill/>
          </a:ln>
        </p:spPr>
      </p:pic>
      <p:sp>
        <p:nvSpPr>
          <p:cNvPr id="312" name="CustomShape 1"/>
          <p:cNvSpPr/>
          <p:nvPr/>
        </p:nvSpPr>
        <p:spPr>
          <a:xfrm>
            <a:off x="1463040" y="562680"/>
            <a:ext cx="9551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AdaBoost with SMOTEENN and RepeatedStratifiedKFold.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One of the folds achieved .8233 recall with .8082 accuracy.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1167480" y="450000"/>
            <a:ext cx="912960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Using the same function as the previous slide, DecisionTreeClassifier with SMOTEENN and RepeatedStratifiedKFold.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One of the folds achieved .8243 recall with .8102 accuracy. </a:t>
            </a:r>
            <a:endParaRPr b="0" lang="en-US" sz="1800" spc="-1" strike="noStrike">
              <a:latin typeface="Arial"/>
            </a:endParaRPr>
          </a:p>
          <a:p>
            <a:pPr>
              <a:lnSpc>
                <a:spcPct val="100000"/>
              </a:lnSpc>
            </a:pPr>
            <a:endParaRPr b="0" lang="en-US" sz="1800" spc="-1" strike="noStrike">
              <a:latin typeface="Arial"/>
            </a:endParaRPr>
          </a:p>
        </p:txBody>
      </p:sp>
      <p:pic>
        <p:nvPicPr>
          <p:cNvPr id="314" name="Picture 13" descr=""/>
          <p:cNvPicPr/>
          <p:nvPr/>
        </p:nvPicPr>
        <p:blipFill>
          <a:blip r:embed="rId1"/>
          <a:stretch/>
        </p:blipFill>
        <p:spPr>
          <a:xfrm>
            <a:off x="996120" y="2185200"/>
            <a:ext cx="10173600" cy="38354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1069560" y="139320"/>
            <a:ext cx="10103760" cy="51624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800" spc="-1" strike="noStrike">
                <a:solidFill>
                  <a:srgbClr val="000000"/>
                </a:solidFill>
                <a:latin typeface="Arial"/>
                <a:ea typeface="Arial"/>
              </a:rPr>
              <a:t>Tuning the models</a:t>
            </a:r>
            <a:endParaRPr b="0" lang="en-US" sz="2800" spc="-1" strike="noStrike">
              <a:latin typeface="Arial"/>
            </a:endParaRPr>
          </a:p>
        </p:txBody>
      </p:sp>
      <p:pic>
        <p:nvPicPr>
          <p:cNvPr id="316" name="Picture 5" descr=""/>
          <p:cNvPicPr/>
          <p:nvPr/>
        </p:nvPicPr>
        <p:blipFill>
          <a:blip r:embed="rId1"/>
          <a:stretch/>
        </p:blipFill>
        <p:spPr>
          <a:xfrm>
            <a:off x="1069560" y="1556280"/>
            <a:ext cx="4807800" cy="3744360"/>
          </a:xfrm>
          <a:prstGeom prst="rect">
            <a:avLst/>
          </a:prstGeom>
          <a:ln w="12600">
            <a:noFill/>
          </a:ln>
        </p:spPr>
      </p:pic>
      <p:pic>
        <p:nvPicPr>
          <p:cNvPr id="317" name="Picture 7" descr=""/>
          <p:cNvPicPr/>
          <p:nvPr/>
        </p:nvPicPr>
        <p:blipFill>
          <a:blip r:embed="rId2"/>
          <a:stretch/>
        </p:blipFill>
        <p:spPr>
          <a:xfrm>
            <a:off x="6095880" y="1556280"/>
            <a:ext cx="4723920" cy="3744360"/>
          </a:xfrm>
          <a:prstGeom prst="rect">
            <a:avLst/>
          </a:prstGeom>
          <a:ln w="1260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069560" y="139320"/>
            <a:ext cx="10103760" cy="516240"/>
          </a:xfrm>
          <a:prstGeom prst="rect">
            <a:avLst/>
          </a:prstGeom>
          <a:noFill/>
          <a:ln w="12600">
            <a:noFill/>
          </a:ln>
        </p:spPr>
        <p:style>
          <a:lnRef idx="0"/>
          <a:fillRef idx="0"/>
          <a:effectRef idx="0"/>
          <a:fontRef idx="minor"/>
        </p:style>
        <p:txBody>
          <a:bodyPr lIns="45000" rIns="45000" tIns="45000" bIns="45000">
            <a:spAutoFit/>
          </a:bodyPr>
          <a:p>
            <a:pPr algn="ctr">
              <a:lnSpc>
                <a:spcPct val="100000"/>
              </a:lnSpc>
            </a:pPr>
            <a:r>
              <a:rPr b="0" lang="en-US" sz="2800" spc="-1" strike="noStrike">
                <a:solidFill>
                  <a:srgbClr val="000000"/>
                </a:solidFill>
                <a:latin typeface="Arial"/>
                <a:ea typeface="Arial"/>
              </a:rPr>
              <a:t>Tuning the models</a:t>
            </a:r>
            <a:endParaRPr b="0" lang="en-US" sz="2800" spc="-1" strike="noStrike">
              <a:latin typeface="Arial"/>
            </a:endParaRPr>
          </a:p>
        </p:txBody>
      </p:sp>
      <p:pic>
        <p:nvPicPr>
          <p:cNvPr id="319" name="Picture 4" descr=""/>
          <p:cNvPicPr/>
          <p:nvPr/>
        </p:nvPicPr>
        <p:blipFill>
          <a:blip r:embed="rId1"/>
          <a:stretch/>
        </p:blipFill>
        <p:spPr>
          <a:xfrm>
            <a:off x="1320480" y="1244160"/>
            <a:ext cx="8231400" cy="5128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609480" y="273240"/>
            <a:ext cx="10972080" cy="1145160"/>
          </a:xfrm>
          <a:prstGeom prst="rect">
            <a:avLst/>
          </a:prstGeom>
          <a:noFill/>
          <a:ln>
            <a:noFill/>
          </a:ln>
        </p:spPr>
        <p:txBody>
          <a:bodyPr lIns="0" rIns="0" tIns="0" bIns="0" anchor="ctr">
            <a:spAutoFit/>
          </a:bodyPr>
          <a:p>
            <a:pPr algn="ctr"/>
            <a:r>
              <a:rPr b="0" lang="en-US" sz="4800" spc="-1" strike="noStrike">
                <a:solidFill>
                  <a:srgbClr val="000000"/>
                </a:solidFill>
                <a:latin typeface="Arial"/>
              </a:rPr>
              <a:t>Conclusion</a:t>
            </a:r>
            <a:endParaRPr b="0" lang="en-US" sz="4800" spc="-1" strike="noStrike">
              <a:solidFill>
                <a:srgbClr val="000000"/>
              </a:solidFill>
              <a:latin typeface="Arial"/>
            </a:endParaRPr>
          </a:p>
        </p:txBody>
      </p:sp>
      <p:sp>
        <p:nvSpPr>
          <p:cNvPr id="321" name="TextShape 2"/>
          <p:cNvSpPr txBox="1"/>
          <p:nvPr/>
        </p:nvSpPr>
        <p:spPr>
          <a:xfrm>
            <a:off x="1920240" y="1920240"/>
            <a:ext cx="8778240" cy="2433960"/>
          </a:xfrm>
          <a:prstGeom prst="rect">
            <a:avLst/>
          </a:prstGeom>
          <a:noFill/>
          <a:ln>
            <a:noFill/>
          </a:ln>
        </p:spPr>
        <p:txBody>
          <a:bodyPr lIns="90000" rIns="90000" tIns="45000" bIns="45000">
            <a:spAutoFit/>
          </a:bodyPr>
          <a:p>
            <a:pPr>
              <a:lnSpc>
                <a:spcPct val="150000"/>
              </a:lnSpc>
            </a:pPr>
            <a:r>
              <a:rPr b="0" lang="en-US" sz="2200" spc="-1" strike="noStrike">
                <a:latin typeface="Arial"/>
              </a:rPr>
              <a:t>Given the limitations of the datasets small minority group and the nature of the features available, we recommend the Logistic Regression model using SMOTE as the best model. It's generally good recall in addition to the balance between training accuracy and testing accuracy best fit our goals.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609480" y="1604520"/>
            <a:ext cx="10971720" cy="3976560"/>
          </a:xfrm>
          <a:prstGeom prst="rect">
            <a:avLst/>
          </a:prstGeom>
          <a:noFill/>
          <a:ln w="12600">
            <a:noFill/>
          </a:ln>
        </p:spPr>
        <p:style>
          <a:lnRef idx="0"/>
          <a:fillRef idx="0"/>
          <a:effectRef idx="0"/>
          <a:fontRef idx="minor"/>
        </p:style>
        <p:txBody>
          <a:bodyPr lIns="0" rIns="0" tIns="0" bIns="0">
            <a:normAutofit/>
          </a:bodyPr>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What if we could analyze and train a model to identify potential stroke victims </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before they happen?  Using a dataset of patient information featuring </a:t>
            </a:r>
            <a:endParaRPr b="0" lang="en-US" sz="2000" spc="-1" strike="noStrike">
              <a:latin typeface="Arial"/>
            </a:endParaRPr>
          </a:p>
          <a:p>
            <a:pPr marL="432000" indent="-323280">
              <a:lnSpc>
                <a:spcPct val="100000"/>
              </a:lnSpc>
              <a:spcBef>
                <a:spcPts val="1400"/>
              </a:spcBef>
              <a:buClr>
                <a:srgbClr val="ffffff"/>
              </a:buClr>
              <a:buSzPct val="45000"/>
              <a:buFont typeface="Wingdings" charset="2"/>
              <a:buChar char=""/>
            </a:pPr>
            <a:r>
              <a:rPr b="0" lang="en-US" sz="2000" spc="-100" strike="noStrike">
                <a:solidFill>
                  <a:srgbClr val="000000"/>
                </a:solidFill>
                <a:latin typeface="Arial"/>
                <a:ea typeface="Arial"/>
              </a:rPr>
              <a:t>5110 patients, we constructed models to predict occurrence of stroke.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187800" y="758160"/>
            <a:ext cx="4309560" cy="66960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Arial"/>
              </a:rPr>
              <a:t>Dataset Features</a:t>
            </a:r>
            <a:endParaRPr b="0" lang="en-US" sz="4400" spc="-1" strike="noStrike">
              <a:latin typeface="Arial"/>
            </a:endParaRPr>
          </a:p>
        </p:txBody>
      </p:sp>
      <p:sp>
        <p:nvSpPr>
          <p:cNvPr id="262" name="CustomShape 2"/>
          <p:cNvSpPr/>
          <p:nvPr/>
        </p:nvSpPr>
        <p:spPr>
          <a:xfrm>
            <a:off x="1054440" y="1819080"/>
            <a:ext cx="10971720" cy="3976560"/>
          </a:xfrm>
          <a:prstGeom prst="rect">
            <a:avLst/>
          </a:prstGeom>
          <a:noFill/>
          <a:ln w="12600">
            <a:noFill/>
          </a:ln>
        </p:spPr>
        <p:style>
          <a:lnRef idx="0"/>
          <a:fillRef idx="0"/>
          <a:effectRef idx="0"/>
          <a:fontRef idx="minor"/>
        </p:style>
        <p:txBody>
          <a:bodyPr lIns="0" rIns="0" tIns="0" bIns="0">
            <a:normAutofit/>
          </a:bodyPr>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Id</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Gender</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Age</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Hypertension</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Heart Disease</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Marital Status</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Profession Type</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Residence Type</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Average Glucose Level </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BMI</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Smoking Status</a:t>
            </a:r>
            <a:endParaRPr b="0" lang="en-US" sz="2000" spc="-1" strike="noStrike">
              <a:latin typeface="Arial"/>
            </a:endParaRPr>
          </a:p>
          <a:p>
            <a:pPr marL="432000" indent="-323280">
              <a:lnSpc>
                <a:spcPct val="100000"/>
              </a:lnSpc>
              <a:buClr>
                <a:srgbClr val="ffffff"/>
              </a:buClr>
              <a:buSzPct val="45000"/>
              <a:buFont typeface="Wingdings" charset="2"/>
              <a:buChar char=""/>
            </a:pPr>
            <a:r>
              <a:rPr b="0" lang="en-US" sz="2000" spc="-100" strike="noStrike">
                <a:solidFill>
                  <a:srgbClr val="000000"/>
                </a:solidFill>
                <a:latin typeface="Arial"/>
                <a:ea typeface="Arial"/>
              </a:rPr>
              <a:t>Stroke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Correlation_heatmap.png" descr=""/>
          <p:cNvPicPr/>
          <p:nvPr/>
        </p:nvPicPr>
        <p:blipFill>
          <a:blip r:embed="rId1"/>
          <a:stretch/>
        </p:blipFill>
        <p:spPr>
          <a:xfrm>
            <a:off x="72720" y="0"/>
            <a:ext cx="10893600" cy="6857280"/>
          </a:xfrm>
          <a:prstGeom prst="rect">
            <a:avLst/>
          </a:prstGeom>
          <a:ln w="126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Gender_vs_Stroke.png" descr=""/>
          <p:cNvPicPr/>
          <p:nvPr/>
        </p:nvPicPr>
        <p:blipFill>
          <a:blip r:embed="rId1"/>
          <a:stretch/>
        </p:blipFill>
        <p:spPr>
          <a:xfrm>
            <a:off x="412560" y="63720"/>
            <a:ext cx="9723600" cy="6857280"/>
          </a:xfrm>
          <a:prstGeom prst="rect">
            <a:avLst/>
          </a:prstGeom>
          <a:ln w="126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Stroke_vs_Age_SeparatedBy_Gender.png" descr=""/>
          <p:cNvPicPr/>
          <p:nvPr/>
        </p:nvPicPr>
        <p:blipFill>
          <a:blip r:embed="rId1"/>
          <a:stretch/>
        </p:blipFill>
        <p:spPr>
          <a:xfrm>
            <a:off x="2282040" y="0"/>
            <a:ext cx="5620680" cy="6857280"/>
          </a:xfrm>
          <a:prstGeom prst="rect">
            <a:avLst/>
          </a:prstGeom>
          <a:ln w="126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Hypertension_vs_Age_SeparatedBY_Gender.png" descr=""/>
          <p:cNvPicPr/>
          <p:nvPr/>
        </p:nvPicPr>
        <p:blipFill>
          <a:blip r:embed="rId1"/>
          <a:stretch/>
        </p:blipFill>
        <p:spPr>
          <a:xfrm>
            <a:off x="1969560" y="0"/>
            <a:ext cx="5618520" cy="6857280"/>
          </a:xfrm>
          <a:prstGeom prst="rect">
            <a:avLst/>
          </a:prstGeom>
          <a:ln w="1260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Heart_Disease_vs_Age_SeparatedBY_Gender.png" descr=""/>
          <p:cNvPicPr/>
          <p:nvPr/>
        </p:nvPicPr>
        <p:blipFill>
          <a:blip r:embed="rId1"/>
          <a:stretch/>
        </p:blipFill>
        <p:spPr>
          <a:xfrm>
            <a:off x="123840" y="0"/>
            <a:ext cx="9424800" cy="6857280"/>
          </a:xfrm>
          <a:prstGeom prst="rect">
            <a:avLst/>
          </a:prstGeom>
          <a:ln w="126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a1d68b"/>
      </a:accent1>
      <a:accent2>
        <a:srgbClr val="5ec795"/>
      </a:accent2>
      <a:accent3>
        <a:srgbClr val="4dadcf"/>
      </a:accent3>
      <a:accent4>
        <a:srgbClr val="cdb756"/>
      </a:accent4>
      <a:accent5>
        <a:srgbClr val="e29c36"/>
      </a:accent5>
      <a:accent6>
        <a:srgbClr val="8ec0c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a1d68b"/>
      </a:accent1>
      <a:accent2>
        <a:srgbClr val="5ec795"/>
      </a:accent2>
      <a:accent3>
        <a:srgbClr val="4dadcf"/>
      </a:accent3>
      <a:accent4>
        <a:srgbClr val="cdb756"/>
      </a:accent4>
      <a:accent5>
        <a:srgbClr val="e29c36"/>
      </a:accent5>
      <a:accent6>
        <a:srgbClr val="8ec0c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a1d68b"/>
      </a:accent1>
      <a:accent2>
        <a:srgbClr val="5ec795"/>
      </a:accent2>
      <a:accent3>
        <a:srgbClr val="4dadcf"/>
      </a:accent3>
      <a:accent4>
        <a:srgbClr val="cdb756"/>
      </a:accent4>
      <a:accent5>
        <a:srgbClr val="e29c36"/>
      </a:accent5>
      <a:accent6>
        <a:srgbClr val="8ec0c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a1d68b"/>
      </a:accent1>
      <a:accent2>
        <a:srgbClr val="5ec795"/>
      </a:accent2>
      <a:accent3>
        <a:srgbClr val="4dadcf"/>
      </a:accent3>
      <a:accent4>
        <a:srgbClr val="cdb756"/>
      </a:accent4>
      <a:accent5>
        <a:srgbClr val="e29c36"/>
      </a:accent5>
      <a:accent6>
        <a:srgbClr val="8ec0c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a1d68b"/>
      </a:accent1>
      <a:accent2>
        <a:srgbClr val="5ec795"/>
      </a:accent2>
      <a:accent3>
        <a:srgbClr val="4dadcf"/>
      </a:accent3>
      <a:accent4>
        <a:srgbClr val="cdb756"/>
      </a:accent4>
      <a:accent5>
        <a:srgbClr val="e29c36"/>
      </a:accent5>
      <a:accent6>
        <a:srgbClr val="8ec0c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600</TotalTime>
  <Application>Neat_Office/6.2.8.2$Windows_x86 LibreOffice_project/</Application>
  <Words>300</Words>
  <Paragraphs>65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Sharon Bond</dc:creator>
  <dc:description/>
  <dc:language>en-US</dc:language>
  <cp:lastModifiedBy/>
  <dcterms:modified xsi:type="dcterms:W3CDTF">2021-08-10T16:38:36Z</dcterms:modified>
  <cp:revision>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25</vt:i4>
  </property>
</Properties>
</file>